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80" r:id="rId6"/>
    <p:sldId id="439" r:id="rId7"/>
    <p:sldId id="440" r:id="rId8"/>
    <p:sldId id="260" r:id="rId9"/>
    <p:sldId id="468" r:id="rId10"/>
    <p:sldId id="437" r:id="rId11"/>
    <p:sldId id="470" r:id="rId12"/>
    <p:sldId id="438" r:id="rId13"/>
    <p:sldId id="441" r:id="rId14"/>
    <p:sldId id="442" r:id="rId15"/>
    <p:sldId id="443" r:id="rId16"/>
    <p:sldId id="446" r:id="rId17"/>
    <p:sldId id="467" r:id="rId18"/>
    <p:sldId id="455" r:id="rId19"/>
    <p:sldId id="462" r:id="rId20"/>
    <p:sldId id="466" r:id="rId21"/>
    <p:sldId id="456" r:id="rId22"/>
    <p:sldId id="265" r:id="rId23"/>
    <p:sldId id="447" r:id="rId24"/>
    <p:sldId id="449" r:id="rId25"/>
    <p:sldId id="471" r:id="rId26"/>
    <p:sldId id="450" r:id="rId27"/>
    <p:sldId id="457" r:id="rId28"/>
    <p:sldId id="281" r:id="rId29"/>
    <p:sldId id="469" r:id="rId30"/>
  </p:sldIdLst>
  <p:sldSz cx="24384000" cy="13716000"/>
  <p:notesSz cx="6858000" cy="9144000"/>
  <p:embeddedFontLst>
    <p:embeddedFont>
      <p:font typeface="Arimo" panose="020B0604020202020204" charset="0"/>
      <p:regular r:id="rId31"/>
      <p:bold r:id="rId32"/>
      <p:italic r:id="rId33"/>
      <p:boldItalic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DM Sans Bold" pitchFamily="2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4FA"/>
    <a:srgbClr val="313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F6E4F-BD99-6C4B-B340-1B49503ED325}" v="22" dt="2024-05-14T07:57:29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92" autoAdjust="0"/>
    <p:restoredTop sz="94535" autoAdjust="0"/>
  </p:normalViewPr>
  <p:slideViewPr>
    <p:cSldViewPr>
      <p:cViewPr varScale="1">
        <p:scale>
          <a:sx n="71" d="100"/>
          <a:sy n="71" d="100"/>
        </p:scale>
        <p:origin x="11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CBDB9-2376-7B44-AA2C-0A9004747F98}" type="doc">
      <dgm:prSet loTypeId="urn:microsoft.com/office/officeart/2008/layout/AlternatingHexagon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AB1111E7-1DF1-3240-ACA5-CE006A736795}">
      <dgm:prSet custT="1"/>
      <dgm:spPr/>
      <dgm:t>
        <a:bodyPr/>
        <a:lstStyle/>
        <a:p>
          <a:r>
            <a:rPr lang="en-GB" sz="3200" dirty="0">
              <a:latin typeface="DM Sans" pitchFamily="2" charset="77"/>
            </a:rPr>
            <a:t>Loose Access to Market</a:t>
          </a:r>
        </a:p>
      </dgm:t>
    </dgm:pt>
    <dgm:pt modelId="{0367465C-AD64-804A-A4BF-23A251F5AE1C}" type="parTrans" cxnId="{2CBD2AC4-A1EA-9C4B-AE14-B51B156F9DC5}">
      <dgm:prSet/>
      <dgm:spPr/>
      <dgm:t>
        <a:bodyPr/>
        <a:lstStyle/>
        <a:p>
          <a:endParaRPr lang="en-GB"/>
        </a:p>
      </dgm:t>
    </dgm:pt>
    <dgm:pt modelId="{92C5D2E4-C9BD-1044-88E9-28B5B5D48716}" type="sibTrans" cxnId="{2CBD2AC4-A1EA-9C4B-AE14-B51B156F9DC5}">
      <dgm:prSet custT="1"/>
      <dgm:spPr/>
      <dgm:t>
        <a:bodyPr/>
        <a:lstStyle/>
        <a:p>
          <a:r>
            <a:rPr lang="en-GB" sz="3200" dirty="0">
              <a:latin typeface="DM Sans" pitchFamily="2" charset="77"/>
            </a:rPr>
            <a:t>Financial Damage </a:t>
          </a:r>
        </a:p>
      </dgm:t>
    </dgm:pt>
    <dgm:pt modelId="{F6168162-7AD2-F740-9869-12A73F2FCBA6}">
      <dgm:prSet custT="1"/>
      <dgm:spPr/>
      <dgm:t>
        <a:bodyPr/>
        <a:lstStyle/>
        <a:p>
          <a:r>
            <a:rPr lang="en-GB" sz="3100" dirty="0">
              <a:latin typeface="DM Sans" pitchFamily="2" charset="77"/>
            </a:rPr>
            <a:t>Operational Loss</a:t>
          </a:r>
        </a:p>
      </dgm:t>
    </dgm:pt>
    <dgm:pt modelId="{6D7CD957-2C1F-0F44-9F40-BF8A8CBA6B19}" type="parTrans" cxnId="{B892332A-193A-2B44-ACB3-06BA8D5D908F}">
      <dgm:prSet/>
      <dgm:spPr/>
      <dgm:t>
        <a:bodyPr/>
        <a:lstStyle/>
        <a:p>
          <a:endParaRPr lang="en-GB"/>
        </a:p>
      </dgm:t>
    </dgm:pt>
    <dgm:pt modelId="{5D9615B2-3542-184E-BF60-5B34CE9D0F4B}" type="sibTrans" cxnId="{B892332A-193A-2B44-ACB3-06BA8D5D908F}">
      <dgm:prSet custT="1"/>
      <dgm:spPr/>
      <dgm:t>
        <a:bodyPr/>
        <a:lstStyle/>
        <a:p>
          <a:r>
            <a:rPr lang="en-GB" sz="3200" dirty="0">
              <a:latin typeface="DM Sans" pitchFamily="2" charset="77"/>
            </a:rPr>
            <a:t>Loss of Privacy</a:t>
          </a:r>
        </a:p>
      </dgm:t>
    </dgm:pt>
    <dgm:pt modelId="{31452397-4B1A-3440-A9E2-D19165D36B53}" type="pres">
      <dgm:prSet presAssocID="{C95CBDB9-2376-7B44-AA2C-0A9004747F98}" presName="Name0" presStyleCnt="0">
        <dgm:presLayoutVars>
          <dgm:chMax/>
          <dgm:chPref/>
          <dgm:dir/>
          <dgm:animLvl val="lvl"/>
        </dgm:presLayoutVars>
      </dgm:prSet>
      <dgm:spPr/>
    </dgm:pt>
    <dgm:pt modelId="{A487FA5C-04BE-A84D-B49A-0D21450BAF8A}" type="pres">
      <dgm:prSet presAssocID="{AB1111E7-1DF1-3240-ACA5-CE006A736795}" presName="composite" presStyleCnt="0"/>
      <dgm:spPr/>
    </dgm:pt>
    <dgm:pt modelId="{0A1FDE87-6C4D-DD43-ACC9-B5D0F61DB4B3}" type="pres">
      <dgm:prSet presAssocID="{AB1111E7-1DF1-3240-ACA5-CE006A736795}" presName="Parent1" presStyleLbl="node1" presStyleIdx="0" presStyleCnt="4" custScaleX="174770" custScaleY="143037" custLinFactX="18418" custLinFactNeighborX="100000" custLinFactNeighborY="18835">
        <dgm:presLayoutVars>
          <dgm:chMax val="1"/>
          <dgm:chPref val="1"/>
          <dgm:bulletEnabled val="1"/>
        </dgm:presLayoutVars>
      </dgm:prSet>
      <dgm:spPr/>
    </dgm:pt>
    <dgm:pt modelId="{C79DEE32-8477-C140-B520-992A4E48F2E8}" type="pres">
      <dgm:prSet presAssocID="{AB1111E7-1DF1-3240-ACA5-CE006A736795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B409FA3-E8A2-674B-895E-53D3E47E9661}" type="pres">
      <dgm:prSet presAssocID="{AB1111E7-1DF1-3240-ACA5-CE006A736795}" presName="BalanceSpacing" presStyleCnt="0"/>
      <dgm:spPr/>
    </dgm:pt>
    <dgm:pt modelId="{50AE456E-8C9C-0540-BF24-6F574167097F}" type="pres">
      <dgm:prSet presAssocID="{AB1111E7-1DF1-3240-ACA5-CE006A736795}" presName="BalanceSpacing1" presStyleCnt="0"/>
      <dgm:spPr/>
    </dgm:pt>
    <dgm:pt modelId="{A2D3ACFE-A783-1E40-A58C-0EA3B20FA2C9}" type="pres">
      <dgm:prSet presAssocID="{92C5D2E4-C9BD-1044-88E9-28B5B5D48716}" presName="Accent1Text" presStyleLbl="node1" presStyleIdx="1" presStyleCnt="4" custScaleX="174360" custScaleY="152587" custLinFactNeighborX="23263" custLinFactNeighborY="21388"/>
      <dgm:spPr/>
    </dgm:pt>
    <dgm:pt modelId="{8C057154-E04D-4C4A-838C-9E6BE044AF75}" type="pres">
      <dgm:prSet presAssocID="{92C5D2E4-C9BD-1044-88E9-28B5B5D48716}" presName="spaceBetweenRectangles" presStyleCnt="0"/>
      <dgm:spPr/>
    </dgm:pt>
    <dgm:pt modelId="{FE1AFACE-C7B4-7348-BE00-84859E78393C}" type="pres">
      <dgm:prSet presAssocID="{F6168162-7AD2-F740-9869-12A73F2FCBA6}" presName="composite" presStyleCnt="0"/>
      <dgm:spPr/>
    </dgm:pt>
    <dgm:pt modelId="{5648D34A-650D-D845-A52B-E0CA9A4731B3}" type="pres">
      <dgm:prSet presAssocID="{F6168162-7AD2-F740-9869-12A73F2FCBA6}" presName="Parent1" presStyleLbl="node1" presStyleIdx="2" presStyleCnt="4" custScaleX="169251" custScaleY="142447" custLinFactNeighborX="-29041" custLinFactNeighborY="-2433">
        <dgm:presLayoutVars>
          <dgm:chMax val="1"/>
          <dgm:chPref val="1"/>
          <dgm:bulletEnabled val="1"/>
        </dgm:presLayoutVars>
      </dgm:prSet>
      <dgm:spPr/>
    </dgm:pt>
    <dgm:pt modelId="{DFD62491-94D3-2C46-B510-647B05DE686B}" type="pres">
      <dgm:prSet presAssocID="{F6168162-7AD2-F740-9869-12A73F2FCBA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A778FAB-6CE3-D245-A308-BEC048294036}" type="pres">
      <dgm:prSet presAssocID="{F6168162-7AD2-F740-9869-12A73F2FCBA6}" presName="BalanceSpacing" presStyleCnt="0"/>
      <dgm:spPr/>
    </dgm:pt>
    <dgm:pt modelId="{5E1998AB-82F6-434C-92A2-9555D5B8A1A2}" type="pres">
      <dgm:prSet presAssocID="{F6168162-7AD2-F740-9869-12A73F2FCBA6}" presName="BalanceSpacing1" presStyleCnt="0"/>
      <dgm:spPr/>
    </dgm:pt>
    <dgm:pt modelId="{1517C47F-881E-A844-BFC5-7D1E5F1C3453}" type="pres">
      <dgm:prSet presAssocID="{5D9615B2-3542-184E-BF60-5B34CE9D0F4B}" presName="Accent1Text" presStyleLbl="node1" presStyleIdx="3" presStyleCnt="4" custScaleX="178411" custScaleY="142347" custLinFactNeighborX="41203" custLinFactNeighborY="-4882"/>
      <dgm:spPr/>
    </dgm:pt>
  </dgm:ptLst>
  <dgm:cxnLst>
    <dgm:cxn modelId="{B892332A-193A-2B44-ACB3-06BA8D5D908F}" srcId="{C95CBDB9-2376-7B44-AA2C-0A9004747F98}" destId="{F6168162-7AD2-F740-9869-12A73F2FCBA6}" srcOrd="1" destOrd="0" parTransId="{6D7CD957-2C1F-0F44-9F40-BF8A8CBA6B19}" sibTransId="{5D9615B2-3542-184E-BF60-5B34CE9D0F4B}"/>
    <dgm:cxn modelId="{9109D732-CBBC-3E44-9482-1D42B335DADF}" type="presOf" srcId="{92C5D2E4-C9BD-1044-88E9-28B5B5D48716}" destId="{A2D3ACFE-A783-1E40-A58C-0EA3B20FA2C9}" srcOrd="0" destOrd="0" presId="urn:microsoft.com/office/officeart/2008/layout/AlternatingHexagons"/>
    <dgm:cxn modelId="{41C6806B-31AE-B040-A1AC-BAF45E299404}" type="presOf" srcId="{C95CBDB9-2376-7B44-AA2C-0A9004747F98}" destId="{31452397-4B1A-3440-A9E2-D19165D36B53}" srcOrd="0" destOrd="0" presId="urn:microsoft.com/office/officeart/2008/layout/AlternatingHexagons"/>
    <dgm:cxn modelId="{FDFBC1AC-AB5F-FE4F-8B62-10298BFF9E33}" type="presOf" srcId="{F6168162-7AD2-F740-9869-12A73F2FCBA6}" destId="{5648D34A-650D-D845-A52B-E0CA9A4731B3}" srcOrd="0" destOrd="0" presId="urn:microsoft.com/office/officeart/2008/layout/AlternatingHexagons"/>
    <dgm:cxn modelId="{221D55BC-C5CD-484F-B2A1-553CBDB9276E}" type="presOf" srcId="{5D9615B2-3542-184E-BF60-5B34CE9D0F4B}" destId="{1517C47F-881E-A844-BFC5-7D1E5F1C3453}" srcOrd="0" destOrd="0" presId="urn:microsoft.com/office/officeart/2008/layout/AlternatingHexagons"/>
    <dgm:cxn modelId="{2CBD2AC4-A1EA-9C4B-AE14-B51B156F9DC5}" srcId="{C95CBDB9-2376-7B44-AA2C-0A9004747F98}" destId="{AB1111E7-1DF1-3240-ACA5-CE006A736795}" srcOrd="0" destOrd="0" parTransId="{0367465C-AD64-804A-A4BF-23A251F5AE1C}" sibTransId="{92C5D2E4-C9BD-1044-88E9-28B5B5D48716}"/>
    <dgm:cxn modelId="{B68668DB-0453-6246-99A6-7B5B4AA53AD8}" type="presOf" srcId="{AB1111E7-1DF1-3240-ACA5-CE006A736795}" destId="{0A1FDE87-6C4D-DD43-ACC9-B5D0F61DB4B3}" srcOrd="0" destOrd="0" presId="urn:microsoft.com/office/officeart/2008/layout/AlternatingHexagons"/>
    <dgm:cxn modelId="{463F8BFB-15CF-8A4C-AA44-D366F19745A0}" type="presParOf" srcId="{31452397-4B1A-3440-A9E2-D19165D36B53}" destId="{A487FA5C-04BE-A84D-B49A-0D21450BAF8A}" srcOrd="0" destOrd="0" presId="urn:microsoft.com/office/officeart/2008/layout/AlternatingHexagons"/>
    <dgm:cxn modelId="{94B46B33-6815-A447-9C85-0046D92D6DD0}" type="presParOf" srcId="{A487FA5C-04BE-A84D-B49A-0D21450BAF8A}" destId="{0A1FDE87-6C4D-DD43-ACC9-B5D0F61DB4B3}" srcOrd="0" destOrd="0" presId="urn:microsoft.com/office/officeart/2008/layout/AlternatingHexagons"/>
    <dgm:cxn modelId="{D3E6E5AF-D30C-ED48-890F-2D811423C224}" type="presParOf" srcId="{A487FA5C-04BE-A84D-B49A-0D21450BAF8A}" destId="{C79DEE32-8477-C140-B520-992A4E48F2E8}" srcOrd="1" destOrd="0" presId="urn:microsoft.com/office/officeart/2008/layout/AlternatingHexagons"/>
    <dgm:cxn modelId="{7B413CB4-3782-C34A-90EE-7BE0130EF77E}" type="presParOf" srcId="{A487FA5C-04BE-A84D-B49A-0D21450BAF8A}" destId="{9B409FA3-E8A2-674B-895E-53D3E47E9661}" srcOrd="2" destOrd="0" presId="urn:microsoft.com/office/officeart/2008/layout/AlternatingHexagons"/>
    <dgm:cxn modelId="{88774ECF-DFD3-FE42-A95D-1FF2BB9C2FBB}" type="presParOf" srcId="{A487FA5C-04BE-A84D-B49A-0D21450BAF8A}" destId="{50AE456E-8C9C-0540-BF24-6F574167097F}" srcOrd="3" destOrd="0" presId="urn:microsoft.com/office/officeart/2008/layout/AlternatingHexagons"/>
    <dgm:cxn modelId="{B4E769E0-3769-264A-AE61-AA4E32D5D8BD}" type="presParOf" srcId="{A487FA5C-04BE-A84D-B49A-0D21450BAF8A}" destId="{A2D3ACFE-A783-1E40-A58C-0EA3B20FA2C9}" srcOrd="4" destOrd="0" presId="urn:microsoft.com/office/officeart/2008/layout/AlternatingHexagons"/>
    <dgm:cxn modelId="{AF4184F6-AE48-0340-9861-9D6A892E9767}" type="presParOf" srcId="{31452397-4B1A-3440-A9E2-D19165D36B53}" destId="{8C057154-E04D-4C4A-838C-9E6BE044AF75}" srcOrd="1" destOrd="0" presId="urn:microsoft.com/office/officeart/2008/layout/AlternatingHexagons"/>
    <dgm:cxn modelId="{F26280F5-B43D-E548-B7A7-9625EFDBD5AE}" type="presParOf" srcId="{31452397-4B1A-3440-A9E2-D19165D36B53}" destId="{FE1AFACE-C7B4-7348-BE00-84859E78393C}" srcOrd="2" destOrd="0" presId="urn:microsoft.com/office/officeart/2008/layout/AlternatingHexagons"/>
    <dgm:cxn modelId="{049B3DB2-EC84-F644-BCEF-0F44A3E02F02}" type="presParOf" srcId="{FE1AFACE-C7B4-7348-BE00-84859E78393C}" destId="{5648D34A-650D-D845-A52B-E0CA9A4731B3}" srcOrd="0" destOrd="0" presId="urn:microsoft.com/office/officeart/2008/layout/AlternatingHexagons"/>
    <dgm:cxn modelId="{3ECCAF14-09F3-1C4B-91F2-8CBEBB2BF2BA}" type="presParOf" srcId="{FE1AFACE-C7B4-7348-BE00-84859E78393C}" destId="{DFD62491-94D3-2C46-B510-647B05DE686B}" srcOrd="1" destOrd="0" presId="urn:microsoft.com/office/officeart/2008/layout/AlternatingHexagons"/>
    <dgm:cxn modelId="{09E47D95-2AA8-744F-915B-821DE3DD29DA}" type="presParOf" srcId="{FE1AFACE-C7B4-7348-BE00-84859E78393C}" destId="{DA778FAB-6CE3-D245-A308-BEC048294036}" srcOrd="2" destOrd="0" presId="urn:microsoft.com/office/officeart/2008/layout/AlternatingHexagons"/>
    <dgm:cxn modelId="{E6A4B408-26C5-C141-B483-E7B35D72585F}" type="presParOf" srcId="{FE1AFACE-C7B4-7348-BE00-84859E78393C}" destId="{5E1998AB-82F6-434C-92A2-9555D5B8A1A2}" srcOrd="3" destOrd="0" presId="urn:microsoft.com/office/officeart/2008/layout/AlternatingHexagons"/>
    <dgm:cxn modelId="{6DC0714E-723C-8E43-94B8-7458361EC93E}" type="presParOf" srcId="{FE1AFACE-C7B4-7348-BE00-84859E78393C}" destId="{1517C47F-881E-A844-BFC5-7D1E5F1C345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FDE87-6C4D-DD43-ACC9-B5D0F61DB4B3}">
      <dsp:nvSpPr>
        <dsp:cNvPr id="0" name=""/>
        <dsp:cNvSpPr/>
      </dsp:nvSpPr>
      <dsp:spPr>
        <a:xfrm rot="5400000">
          <a:off x="5265679" y="982901"/>
          <a:ext cx="3539271" cy="376228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DM Sans" pitchFamily="2" charset="77"/>
            </a:rPr>
            <a:t>Loose Access to Market</a:t>
          </a:r>
        </a:p>
      </dsp:txBody>
      <dsp:txXfrm rot="-5400000">
        <a:off x="5781220" y="1684287"/>
        <a:ext cx="2508190" cy="2359514"/>
      </dsp:txXfrm>
    </dsp:sp>
    <dsp:sp modelId="{C79DEE32-8477-C140-B520-992A4E48F2E8}">
      <dsp:nvSpPr>
        <dsp:cNvPr id="0" name=""/>
        <dsp:cNvSpPr/>
      </dsp:nvSpPr>
      <dsp:spPr>
        <a:xfrm>
          <a:off x="6150701" y="1655682"/>
          <a:ext cx="2761402" cy="14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ACFE-A783-1E40-A58C-0EA3B20FA2C9}">
      <dsp:nvSpPr>
        <dsp:cNvPr id="0" name=""/>
        <dsp:cNvSpPr/>
      </dsp:nvSpPr>
      <dsp:spPr>
        <a:xfrm rot="5400000">
          <a:off x="1297098" y="1050485"/>
          <a:ext cx="3775574" cy="375345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DM Sans" pitchFamily="2" charset="77"/>
            </a:rPr>
            <a:t>Financial Damage </a:t>
          </a:r>
        </a:p>
      </dsp:txBody>
      <dsp:txXfrm rot="-5400000">
        <a:off x="1931900" y="1666846"/>
        <a:ext cx="2505970" cy="2520736"/>
      </dsp:txXfrm>
    </dsp:sp>
    <dsp:sp modelId="{5648D34A-650D-D845-A52B-E0CA9A4731B3}">
      <dsp:nvSpPr>
        <dsp:cNvPr id="0" name=""/>
        <dsp:cNvSpPr/>
      </dsp:nvSpPr>
      <dsp:spPr>
        <a:xfrm rot="5400000">
          <a:off x="1454605" y="3792053"/>
          <a:ext cx="3524673" cy="364347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latin typeface="DM Sans" pitchFamily="2" charset="77"/>
            </a:rPr>
            <a:t>Operational Loss</a:t>
          </a:r>
        </a:p>
      </dsp:txBody>
      <dsp:txXfrm rot="-5400000">
        <a:off x="2002450" y="4438901"/>
        <a:ext cx="2428985" cy="2349782"/>
      </dsp:txXfrm>
    </dsp:sp>
    <dsp:sp modelId="{DFD62491-94D3-2C46-B510-647B05DE686B}">
      <dsp:nvSpPr>
        <dsp:cNvPr id="0" name=""/>
        <dsp:cNvSpPr/>
      </dsp:nvSpPr>
      <dsp:spPr>
        <a:xfrm>
          <a:off x="4353" y="4931681"/>
          <a:ext cx="2672325" cy="14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7C47F-881E-A844-BFC5-7D1E5F1C3453}">
      <dsp:nvSpPr>
        <dsp:cNvPr id="0" name=""/>
        <dsp:cNvSpPr/>
      </dsp:nvSpPr>
      <dsp:spPr>
        <a:xfrm rot="5400000">
          <a:off x="5235026" y="3632862"/>
          <a:ext cx="3522198" cy="384066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DM Sans" pitchFamily="2" charset="77"/>
            </a:rPr>
            <a:t>Loss of Privacy</a:t>
          </a:r>
        </a:p>
      </dsp:txBody>
      <dsp:txXfrm rot="-5400000">
        <a:off x="5715904" y="4379128"/>
        <a:ext cx="2560442" cy="234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jpe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5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4.pn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11" Type="http://schemas.openxmlformats.org/officeDocument/2006/relationships/diagramColors" Target="../diagrams/colors1.xml"/><Relationship Id="rId5" Type="http://schemas.microsoft.com/office/2007/relationships/hdphoto" Target="../media/hdphoto3.wdp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3" name="Picture 8" descr="BridgeAI Live training course series | The Alan Turing Institute">
            <a:extLst>
              <a:ext uri="{FF2B5EF4-FFF2-40B4-BE49-F238E27FC236}">
                <a16:creationId xmlns:a16="http://schemas.microsoft.com/office/drawing/2014/main" id="{76BBFEE9-14BE-22A2-4953-DAA4CDCA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463"/>
            <a:ext cx="24384000" cy="101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0F03877E-3F5B-82A2-0A71-FCAE05DD85AB}"/>
              </a:ext>
            </a:extLst>
          </p:cNvPr>
          <p:cNvSpPr txBox="1"/>
          <p:nvPr/>
        </p:nvSpPr>
        <p:spPr>
          <a:xfrm>
            <a:off x="838200" y="12240253"/>
            <a:ext cx="22707600" cy="63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4800" dirty="0">
                <a:solidFill>
                  <a:srgbClr val="FFFFFF"/>
                </a:solidFill>
                <a:latin typeface="DM Sans"/>
              </a:rPr>
              <a:t>Feasibility Study of Generative AI in Automotive Cybersecurity Threat Modelling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EE41D1B0-12F4-C94C-67B7-E9782904DEA9}"/>
              </a:ext>
            </a:extLst>
          </p:cNvPr>
          <p:cNvSpPr txBox="1"/>
          <p:nvPr/>
        </p:nvSpPr>
        <p:spPr>
          <a:xfrm>
            <a:off x="21640800" y="12833517"/>
            <a:ext cx="2743200" cy="79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2800" dirty="0">
                <a:solidFill>
                  <a:schemeClr val="bg1"/>
                </a:solidFill>
                <a:latin typeface="DM Sans"/>
              </a:rPr>
              <a:t>14 May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"/>
    </mc:Choice>
    <mc:Fallback xmlns="">
      <p:transition spd="slow" advTm="19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Datasets for Training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Cybersecurity Pre-Labeled Data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3266403" y="12741726"/>
            <a:ext cx="219466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7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C9DF0C-0395-82EC-C24A-8B0936C6A2FB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B592E7-4041-3F21-2D70-4A0F38C9BDB5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D845C6-73AD-6794-8377-17124FB9F075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76F18-B046-8474-C04D-156420F6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199" y="4161831"/>
            <a:ext cx="18178097" cy="227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0DA7B-D302-4FEE-AAC7-E3474C9F3DDC}"/>
              </a:ext>
            </a:extLst>
          </p:cNvPr>
          <p:cNvSpPr txBox="1"/>
          <p:nvPr/>
        </p:nvSpPr>
        <p:spPr>
          <a:xfrm>
            <a:off x="5172199" y="6096000"/>
            <a:ext cx="1852600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>
              <a:latin typeface="DM Sans" pitchFamily="2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6D63D3-8E61-843A-DB9A-544E0E3CD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4295"/>
              </p:ext>
            </p:extLst>
          </p:nvPr>
        </p:nvGraphicFramePr>
        <p:xfrm>
          <a:off x="7315200" y="7897517"/>
          <a:ext cx="13335000" cy="5009874"/>
        </p:xfrm>
        <a:graphic>
          <a:graphicData uri="http://schemas.openxmlformats.org/drawingml/2006/table">
            <a:tbl>
              <a:tblPr/>
              <a:tblGrid>
                <a:gridCol w="6667500">
                  <a:extLst>
                    <a:ext uri="{9D8B030D-6E8A-4147-A177-3AD203B41FA5}">
                      <a16:colId xmlns:a16="http://schemas.microsoft.com/office/drawing/2014/main" val="4235506660"/>
                    </a:ext>
                  </a:extLst>
                </a:gridCol>
                <a:gridCol w="6667500">
                  <a:extLst>
                    <a:ext uri="{9D8B030D-6E8A-4147-A177-3AD203B41FA5}">
                      <a16:colId xmlns:a16="http://schemas.microsoft.com/office/drawing/2014/main" val="3428249911"/>
                    </a:ext>
                  </a:extLst>
                </a:gridCol>
              </a:tblGrid>
              <a:tr h="61212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highlight>
                            <a:srgbClr val="2465FF"/>
                          </a:highlight>
                          <a:latin typeface="DM Sans" pitchFamily="2" charset="77"/>
                        </a:rPr>
                        <a:t>Scenario Set Up Parameter​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65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highlight>
                            <a:srgbClr val="2465FF"/>
                          </a:highlight>
                          <a:latin typeface="DM Sans" pitchFamily="2" charset="77"/>
                        </a:rPr>
                        <a:t>Value​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6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798094"/>
                  </a:ext>
                </a:extLst>
              </a:tr>
              <a:tr h="8800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Data Set Name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Real ORNL Automotive Dynamometer (ROAD) CAN Intrusion Dataset 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550384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Type of Bus System 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CAN 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3609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Number of Attack Captures in Dataset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13​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713919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Number of ECU's in dataset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106​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7449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Total Time of recorded dataset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​ - Attack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30 minutes​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60886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No. Of Ambient captures 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12​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510038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Attack Types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1E1E1"/>
                          </a:highlight>
                          <a:latin typeface="DM Sans" pitchFamily="2" charset="77"/>
                        </a:rPr>
                        <a:t>Fuzzing, Spoofing and Masquerade 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482709"/>
                  </a:ext>
                </a:extLst>
              </a:tr>
              <a:tr h="5025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Attack Nature (CIA) property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F0F0F0"/>
                          </a:highlight>
                          <a:latin typeface="DM Sans" pitchFamily="2" charset="77"/>
                        </a:rPr>
                        <a:t>Authenticity, Integrity ​</a:t>
                      </a:r>
                    </a:p>
                  </a:txBody>
                  <a:tcPr marL="70666" marR="70666" marT="35333" marB="35333">
                    <a:lnL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71676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63CA44A2-D81B-5C18-EFB9-F0F1958EC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3777" y="7393961"/>
            <a:ext cx="360221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M Sans" pitchFamily="2" charset="77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77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9119B19-9057-4893-9F96-9815773D671C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FE3E12B-69E9-B892-4DB6-D5BA53FF50FD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4" name="Bent Up Arrow 13">
            <a:extLst>
              <a:ext uri="{FF2B5EF4-FFF2-40B4-BE49-F238E27FC236}">
                <a16:creationId xmlns:a16="http://schemas.microsoft.com/office/drawing/2014/main" id="{C301BB02-1984-AF9C-54EB-D586D8EFBAAB}"/>
              </a:ext>
            </a:extLst>
          </p:cNvPr>
          <p:cNvSpPr/>
          <p:nvPr/>
        </p:nvSpPr>
        <p:spPr>
          <a:xfrm rot="5400000">
            <a:off x="5800564" y="6851554"/>
            <a:ext cx="1886273" cy="1142999"/>
          </a:xfrm>
          <a:prstGeom prst="bentUpArrow">
            <a:avLst>
              <a:gd name="adj1" fmla="val 25000"/>
              <a:gd name="adj2" fmla="val 20722"/>
              <a:gd name="adj3" fmla="val 33556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ED5391F-A7C3-2F7B-CD83-63659BB9FAF4}"/>
              </a:ext>
            </a:extLst>
          </p:cNvPr>
          <p:cNvSpPr/>
          <p:nvPr/>
        </p:nvSpPr>
        <p:spPr>
          <a:xfrm>
            <a:off x="215151" y="13199068"/>
            <a:ext cx="6185649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DM Sans" pitchFamily="2" charset="77"/>
              </a:rPr>
              <a:t>ROAD – ORNL - https://</a:t>
            </a:r>
            <a:r>
              <a:rPr lang="en-GB" dirty="0" err="1">
                <a:latin typeface="DM Sans" pitchFamily="2" charset="77"/>
              </a:rPr>
              <a:t>zenodo.org</a:t>
            </a:r>
            <a:r>
              <a:rPr lang="en-GB" dirty="0">
                <a:latin typeface="DM Sans" pitchFamily="2" charset="77"/>
              </a:rPr>
              <a:t>/records/10462796</a:t>
            </a:r>
          </a:p>
        </p:txBody>
      </p:sp>
      <p:pic>
        <p:nvPicPr>
          <p:cNvPr id="6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3C2BAFE-B542-5586-D042-48B29178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50B5723D-C51E-8B2A-2991-DA3CB2E0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E8A5156D-26FE-DC42-79A1-68D91E81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6"/>
    </mc:Choice>
    <mc:Fallback xmlns="">
      <p:transition spd="slow" advTm="53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08197" y="1334814"/>
            <a:ext cx="13055604" cy="10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Model Architecture/Overview Setup 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3555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8</a:t>
            </a:r>
          </a:p>
        </p:txBody>
      </p:sp>
      <p:pic>
        <p:nvPicPr>
          <p:cNvPr id="4098" name="Picture 2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BBCE4431-EDA1-4BFC-3EFB-31C27C09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82" y="3709849"/>
            <a:ext cx="13899818" cy="1005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endParaRPr lang="en-GB" sz="2600" dirty="0">
              <a:latin typeface="DM Sa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3D7F3B0-A1C4-6287-5914-7D1B6E5D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B3098603-070D-27C5-D7FB-E8A61A56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B479B6A-35B6-A393-B955-E27A797F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8"/>
    </mc:Choice>
    <mc:Fallback xmlns="">
      <p:transition spd="slow" advTm="503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3" y="12741726"/>
            <a:ext cx="219466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9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pic>
        <p:nvPicPr>
          <p:cNvPr id="8201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AF1AB66A-8CBF-35D4-D230-D1E59E26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78" y="3696689"/>
            <a:ext cx="13151084" cy="622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E5CBB-86E2-F367-4246-39E1DAB28F8A}"/>
              </a:ext>
            </a:extLst>
          </p:cNvPr>
          <p:cNvSpPr txBox="1"/>
          <p:nvPr/>
        </p:nvSpPr>
        <p:spPr>
          <a:xfrm>
            <a:off x="17754600" y="5443653"/>
            <a:ext cx="66294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CAN Data Frame [Benign data]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CAN ID Sequencing</a:t>
            </a:r>
            <a:r>
              <a:rPr lang="en-AU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Sentence Pair Modelling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BERT/LLM Training for Sequence Prediction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Sequence Anomaly Detection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just" rtl="0" fontAlgn="base">
              <a:buFont typeface="+mj-lt"/>
              <a:buAutoNum type="arabicPeriod"/>
            </a:pP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Generate Anomalies</a:t>
            </a:r>
            <a:r>
              <a:rPr lang="en-AU" sz="24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B4CFB222-1687-8B21-10AE-8B8990407129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Attack Detection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0853D4B5-6CA6-256F-1F75-47F91EA1DBA4}"/>
              </a:ext>
            </a:extLst>
          </p:cNvPr>
          <p:cNvSpPr txBox="1"/>
          <p:nvPr/>
        </p:nvSpPr>
        <p:spPr>
          <a:xfrm>
            <a:off x="2108197" y="2473976"/>
            <a:ext cx="14427203" cy="47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SBERT Applied Using Sentence Pair technique on </a:t>
            </a:r>
            <a:r>
              <a:rPr lang="en-GB" sz="2799" dirty="0">
                <a:solidFill>
                  <a:srgbClr val="FFFFFF"/>
                </a:solidFill>
                <a:latin typeface="DM Sans" pitchFamily="2" charset="77"/>
              </a:rPr>
              <a:t>Pre-</a:t>
            </a:r>
            <a:r>
              <a:rPr lang="en-GB" sz="2799" dirty="0" err="1">
                <a:solidFill>
                  <a:srgbClr val="FFFFFF"/>
                </a:solidFill>
                <a:latin typeface="DM Sans" pitchFamily="2" charset="77"/>
              </a:rPr>
              <a:t>Labeled</a:t>
            </a: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 Benign ROAD CAN Data</a:t>
            </a:r>
          </a:p>
        </p:txBody>
      </p:sp>
      <p:pic>
        <p:nvPicPr>
          <p:cNvPr id="12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FD9AE85-4FAE-0EEF-E132-6678AAFE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6A2BB69-254A-3E7E-D22F-D94711A6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F472CDBF-161A-640B-D223-BF29C2E4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BC8FF7-CF0E-6CFA-CBF2-A958DD14C76F}"/>
              </a:ext>
            </a:extLst>
          </p:cNvPr>
          <p:cNvSpPr txBox="1"/>
          <p:nvPr/>
        </p:nvSpPr>
        <p:spPr>
          <a:xfrm>
            <a:off x="64973" y="13023503"/>
            <a:ext cx="1120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264FA"/>
                </a:solidFill>
                <a:effectLst/>
                <a:latin typeface="DM Sans" pitchFamily="2" charset="77"/>
              </a:rPr>
              <a:t>SBERT : </a:t>
            </a:r>
            <a:r>
              <a:rPr lang="en-US" sz="2400" i="0" dirty="0">
                <a:solidFill>
                  <a:srgbClr val="1264FA"/>
                </a:solidFill>
                <a:effectLst/>
                <a:latin typeface="DM Sans" pitchFamily="2" charset="77"/>
              </a:rPr>
              <a:t>Sentence Bidirectional Encoder Representations from Transformers 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1E7B7-6B25-C1CD-8981-D77D9C9B53FF}"/>
              </a:ext>
            </a:extLst>
          </p:cNvPr>
          <p:cNvSpPr txBox="1"/>
          <p:nvPr/>
        </p:nvSpPr>
        <p:spPr>
          <a:xfrm>
            <a:off x="4291803" y="9748406"/>
            <a:ext cx="17140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1264FA"/>
                </a:solidFill>
                <a:effectLst/>
                <a:latin typeface="DM Sans" pitchFamily="2" charset="77"/>
              </a:rPr>
              <a:t>BERT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, </a:t>
            </a:r>
            <a:r>
              <a:rPr lang="en-GB" sz="2800" b="0" i="1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excels at predicting the next sequence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using a sentence pair technique</a:t>
            </a:r>
            <a:r>
              <a:rPr lang="en-GB" sz="2800" dirty="0">
                <a:solidFill>
                  <a:srgbClr val="000000"/>
                </a:solidFill>
                <a:latin typeface="DM Sans" pitchFamily="2" charset="77"/>
              </a:rPr>
              <a:t>.</a:t>
            </a:r>
            <a:endParaRPr lang="en-GB" sz="2800" dirty="0"/>
          </a:p>
        </p:txBody>
      </p:sp>
      <p:pic>
        <p:nvPicPr>
          <p:cNvPr id="21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5AE2900-4A6D-2615-B128-F00F3C35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859" y="10672147"/>
            <a:ext cx="11125200" cy="310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3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4"/>
    </mc:Choice>
    <mc:Fallback xmlns="">
      <p:transition spd="slow" advTm="71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12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Model Training – Trial 1 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5F743287-65BF-6737-D523-2AEDBDBC61E9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Threat Scenario Generation using GPT 2.5 without any system context data</a:t>
            </a:r>
            <a:endParaRPr lang="en-US" sz="2799" dirty="0">
              <a:solidFill>
                <a:schemeClr val="bg1"/>
              </a:solidFill>
              <a:latin typeface="DM Sans" pitchFamily="2" charset="77"/>
            </a:endParaRPr>
          </a:p>
        </p:txBody>
      </p:sp>
      <p:pic>
        <p:nvPicPr>
          <p:cNvPr id="13314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FF885E-C64A-863C-0BBE-4FC8C959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7" y="8925934"/>
            <a:ext cx="8499951" cy="4305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12592F-DC64-C634-13D6-1ED03954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65" y="4462967"/>
            <a:ext cx="14930119" cy="720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1E33377-CAC4-B50D-1773-F36D06D4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8A916FC4-9910-C590-4AFE-2FE6E4A0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D868AF89-5D3B-7683-D6AD-ACA0971E8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Sad face outline with solid fill">
            <a:extLst>
              <a:ext uri="{FF2B5EF4-FFF2-40B4-BE49-F238E27FC236}">
                <a16:creationId xmlns:a16="http://schemas.microsoft.com/office/drawing/2014/main" id="{10C97EA2-23BD-16EE-A463-ECBA5F9013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71224" y="3573672"/>
            <a:ext cx="12192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C35A1-056F-052A-27F3-0BB96F629E03}"/>
              </a:ext>
            </a:extLst>
          </p:cNvPr>
          <p:cNvSpPr txBox="1"/>
          <p:nvPr/>
        </p:nvSpPr>
        <p:spPr>
          <a:xfrm>
            <a:off x="12790903" y="11394888"/>
            <a:ext cx="688842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1264FA"/>
                </a:solidFill>
                <a:latin typeface="DM Sans" pitchFamily="2" charset="77"/>
              </a:rPr>
              <a:t>Output</a:t>
            </a:r>
            <a:r>
              <a:rPr lang="en-GB" sz="3200" dirty="0">
                <a:latin typeface="DM Sans" pitchFamily="2" charset="77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DM Sans" pitchFamily="2" charset="77"/>
              </a:rPr>
              <a:t>Incomplete Threat scenario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DM Sans" pitchFamily="2" charset="77"/>
              </a:rPr>
              <a:t>Random in nature // Hallucinated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DM Sans" pitchFamily="2" charset="77"/>
              </a:rPr>
              <a:t>No context </a:t>
            </a:r>
          </a:p>
        </p:txBody>
      </p:sp>
    </p:spTree>
    <p:extLst>
      <p:ext uri="{BB962C8B-B14F-4D97-AF65-F5344CB8AC3E}">
        <p14:creationId xmlns:p14="http://schemas.microsoft.com/office/powerpoint/2010/main" val="135869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4"/>
    </mc:Choice>
    <mc:Fallback xmlns="">
      <p:transition spd="slow" advTm="455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18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9169404" cy="10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LLM Model Comparison</a:t>
            </a:r>
            <a:endParaRPr lang="en-US" sz="6079" dirty="0">
              <a:solidFill>
                <a:srgbClr val="1264FA"/>
              </a:solidFill>
              <a:latin typeface="DM Sans"/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9BD70111-082F-B5A0-4019-B77B54C050AA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Model Size and Customisation</a:t>
            </a:r>
            <a:endParaRPr lang="en-US" sz="2799" dirty="0">
              <a:solidFill>
                <a:schemeClr val="bg1"/>
              </a:solidFill>
              <a:latin typeface="DM Sans"/>
            </a:endParaRPr>
          </a:p>
        </p:txBody>
      </p:sp>
      <p:pic>
        <p:nvPicPr>
          <p:cNvPr id="1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7A53B01-D9E4-D94C-87AD-7E761464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DE03677-475B-CB32-A9F7-5B699173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018E1B-E062-16DE-F683-86A8631F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D6498F-44EF-289F-33AC-CD3ED2012F59}"/>
              </a:ext>
            </a:extLst>
          </p:cNvPr>
          <p:cNvSpPr/>
          <p:nvPr/>
        </p:nvSpPr>
        <p:spPr>
          <a:xfrm>
            <a:off x="17430378" y="4625599"/>
            <a:ext cx="5505822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>
                <a:latin typeface="DM Sans" pitchFamily="2" charset="77"/>
              </a:rPr>
              <a:t>OpenAI</a:t>
            </a:r>
            <a:r>
              <a:rPr lang="en-GB" sz="2400" dirty="0">
                <a:latin typeface="DM Sans" pitchFamily="2" charset="77"/>
              </a:rPr>
              <a:t> – Customisation possible using Open AI platform.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631B54-7201-5F65-4654-DCFB3C20D4DA}"/>
              </a:ext>
            </a:extLst>
          </p:cNvPr>
          <p:cNvSpPr/>
          <p:nvPr/>
        </p:nvSpPr>
        <p:spPr>
          <a:xfrm>
            <a:off x="17430379" y="6451822"/>
            <a:ext cx="550582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00" b="1" dirty="0">
                <a:latin typeface="DM Sans" pitchFamily="2" charset="77"/>
              </a:rPr>
              <a:t>LLAMA</a:t>
            </a:r>
            <a:r>
              <a:rPr lang="en-GB" sz="2300" dirty="0">
                <a:latin typeface="DM Sans" pitchFamily="2" charset="77"/>
              </a:rPr>
              <a:t> – customisation not possible in the cloud. Provides Generic output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A7ADEA-E826-B08B-A9D8-655BFC6FB137}"/>
              </a:ext>
            </a:extLst>
          </p:cNvPr>
          <p:cNvSpPr/>
          <p:nvPr/>
        </p:nvSpPr>
        <p:spPr>
          <a:xfrm>
            <a:off x="17430378" y="10633613"/>
            <a:ext cx="550582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00" b="1" dirty="0">
                <a:latin typeface="DM Sans" pitchFamily="2" charset="77"/>
              </a:rPr>
              <a:t>GEMINI</a:t>
            </a:r>
            <a:r>
              <a:rPr lang="en-GB" sz="2300" dirty="0">
                <a:latin typeface="DM Sans" pitchFamily="2" charset="77"/>
              </a:rPr>
              <a:t> – customisation not possible in the cloud. Provides Generic output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B42216-FDC3-FAD7-4BF7-30BC38FDCB08}"/>
              </a:ext>
            </a:extLst>
          </p:cNvPr>
          <p:cNvSpPr/>
          <p:nvPr/>
        </p:nvSpPr>
        <p:spPr>
          <a:xfrm>
            <a:off x="17430378" y="8567084"/>
            <a:ext cx="550582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00" b="1" dirty="0">
                <a:latin typeface="DM Sans" pitchFamily="2" charset="77"/>
              </a:rPr>
              <a:t>CLAUDE</a:t>
            </a:r>
            <a:r>
              <a:rPr lang="en-GB" sz="2300" dirty="0">
                <a:latin typeface="DM Sans" pitchFamily="2" charset="77"/>
              </a:rPr>
              <a:t> – customisation not possible in the cloud. Provides Generic output </a:t>
            </a:r>
          </a:p>
        </p:txBody>
      </p:sp>
      <p:pic>
        <p:nvPicPr>
          <p:cNvPr id="2050" name="Picture 2" descr="r/singularity - I have done a very difficult competition experiment between Llama 7b, Code Llama 34b, ChatGPT, GPT 3.5 Turbo Instruct, Claude 2, PaLM, GPT-4 and GPT-4-refined* about a multidimensional problem including time paradoxes and theory of mind.">
            <a:extLst>
              <a:ext uri="{FF2B5EF4-FFF2-40B4-BE49-F238E27FC236}">
                <a16:creationId xmlns:a16="http://schemas.microsoft.com/office/drawing/2014/main" id="{56120AD0-16FD-E175-6B6F-1C8F664F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33417"/>
            <a:ext cx="11615873" cy="69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7"/>
    </mc:Choice>
    <mc:Fallback xmlns="">
      <p:transition spd="slow" advTm="57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13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Model Training – Trial 2  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5F743287-65BF-6737-D523-2AEDBDBC61E9}"/>
              </a:ext>
            </a:extLst>
          </p:cNvPr>
          <p:cNvSpPr txBox="1"/>
          <p:nvPr/>
        </p:nvSpPr>
        <p:spPr>
          <a:xfrm>
            <a:off x="2108197" y="2473976"/>
            <a:ext cx="17399003" cy="47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DM Sans" pitchFamily="2" charset="77"/>
              </a:rPr>
              <a:t>OpenAI</a:t>
            </a: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 based Retrieval Augmented Generation (RAG) -  Threat Scenario Generation</a:t>
            </a:r>
            <a:endParaRPr lang="en-US" sz="2799" dirty="0">
              <a:solidFill>
                <a:schemeClr val="bg1"/>
              </a:solidFill>
              <a:latin typeface="DM Sans" pitchFamily="2" charset="77"/>
            </a:endParaRPr>
          </a:p>
        </p:txBody>
      </p:sp>
      <p:pic>
        <p:nvPicPr>
          <p:cNvPr id="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223C06A9-6041-4BD1-52BA-313E8F57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7A72F3A-F834-DE87-AA7F-28B8966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8B7F875-32D9-C3C0-E416-DC6C52A2A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63F0369-3080-9E6E-0478-BB9DEE6EA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38" y="3726802"/>
            <a:ext cx="12801600" cy="951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508897-422C-1D8A-B98B-98702283F5E2}"/>
              </a:ext>
            </a:extLst>
          </p:cNvPr>
          <p:cNvSpPr txBox="1"/>
          <p:nvPr/>
        </p:nvSpPr>
        <p:spPr>
          <a:xfrm>
            <a:off x="15210784" y="10591800"/>
            <a:ext cx="447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1264FA"/>
                </a:solidFill>
                <a:latin typeface="DM Sans" pitchFamily="2" charset="77"/>
              </a:rPr>
              <a:t>+ 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32979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"/>
    </mc:Choice>
    <mc:Fallback xmlns="">
      <p:transition spd="slow" advTm="452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14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Model Training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pic>
        <p:nvPicPr>
          <p:cNvPr id="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223C06A9-6041-4BD1-52BA-313E8F57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7A72F3A-F834-DE87-AA7F-28B8966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8B7F875-32D9-C3C0-E416-DC6C52A2A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A6085BA-873E-6D63-0192-650436AF5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7" y="3792700"/>
            <a:ext cx="17992727" cy="3011997"/>
          </a:xfrm>
          <a:prstGeom prst="rect">
            <a:avLst/>
          </a:prstGeom>
        </p:spPr>
      </p:pic>
      <p:pic>
        <p:nvPicPr>
          <p:cNvPr id="18" name="Picture 1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DE98BC3-2D3A-B78B-F452-71E394C4E8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6" y="7823340"/>
            <a:ext cx="17992727" cy="463750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E00CE1-2294-47B1-456E-DCAB456A7723}"/>
              </a:ext>
            </a:extLst>
          </p:cNvPr>
          <p:cNvSpPr/>
          <p:nvPr/>
        </p:nvSpPr>
        <p:spPr>
          <a:xfrm>
            <a:off x="18382689" y="4548412"/>
            <a:ext cx="3345568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latin typeface="DM Sans" pitchFamily="2" charset="77"/>
              </a:rPr>
              <a:t>1 Generated Threat Scenario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098EC7-2948-6747-27C8-2B29C0F73DA9}"/>
              </a:ext>
            </a:extLst>
          </p:cNvPr>
          <p:cNvSpPr/>
          <p:nvPr/>
        </p:nvSpPr>
        <p:spPr>
          <a:xfrm>
            <a:off x="18382688" y="7841269"/>
            <a:ext cx="3345568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latin typeface="DM Sans" pitchFamily="2" charset="77"/>
              </a:rPr>
              <a:t>10 Generated Threat Scenario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5658FD18-B9E2-818B-3587-9E05A295A503}"/>
              </a:ext>
            </a:extLst>
          </p:cNvPr>
          <p:cNvSpPr txBox="1"/>
          <p:nvPr/>
        </p:nvSpPr>
        <p:spPr>
          <a:xfrm>
            <a:off x="2108197" y="2477630"/>
            <a:ext cx="18846803" cy="47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Retrieval Augmented Generation (RAG)  and </a:t>
            </a:r>
            <a:r>
              <a:rPr lang="en-GB" sz="2799" dirty="0">
                <a:solidFill>
                  <a:srgbClr val="FFFFFF"/>
                </a:solidFill>
                <a:latin typeface="DM Sans" pitchFamily="2" charset="77"/>
              </a:rPr>
              <a:t>Approximate Nearest Neighbor (ANN) </a:t>
            </a: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-  Threat Scenario Generation</a:t>
            </a:r>
            <a:endParaRPr lang="en-US" sz="2799" dirty="0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9D94565D-92F8-C482-4C85-31A079FEB8B6}"/>
              </a:ext>
            </a:extLst>
          </p:cNvPr>
          <p:cNvSpPr/>
          <p:nvPr/>
        </p:nvSpPr>
        <p:spPr>
          <a:xfrm>
            <a:off x="15087600" y="4278170"/>
            <a:ext cx="1178198" cy="1158420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31EA8-9BF9-072C-B373-AD1520188966}"/>
              </a:ext>
            </a:extLst>
          </p:cNvPr>
          <p:cNvSpPr txBox="1"/>
          <p:nvPr/>
        </p:nvSpPr>
        <p:spPr>
          <a:xfrm>
            <a:off x="210669" y="11956896"/>
            <a:ext cx="812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1264FA"/>
                </a:solidFill>
                <a:latin typeface="DM Sans" pitchFamily="2" charset="77"/>
              </a:rPr>
              <a:t>Output</a:t>
            </a:r>
            <a:r>
              <a:rPr lang="en-GB" sz="3200" dirty="0">
                <a:latin typeface="DM Sans" pitchFamily="2" charset="77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DM Sans" pitchFamily="2" charset="77"/>
              </a:rPr>
              <a:t>Complete Threat scenario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DM Sans" pitchFamily="2" charset="77"/>
              </a:rPr>
              <a:t>System based Contextualised output</a:t>
            </a:r>
          </a:p>
        </p:txBody>
      </p:sp>
    </p:spTree>
    <p:extLst>
      <p:ext uri="{BB962C8B-B14F-4D97-AF65-F5344CB8AC3E}">
        <p14:creationId xmlns:p14="http://schemas.microsoft.com/office/powerpoint/2010/main" val="472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5"/>
    </mc:Choice>
    <mc:Fallback xmlns="">
      <p:transition spd="slow" advTm="60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13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Model Architecture 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pic>
        <p:nvPicPr>
          <p:cNvPr id="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223C06A9-6041-4BD1-52BA-313E8F57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7A72F3A-F834-DE87-AA7F-28B8966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8B7F875-32D9-C3C0-E416-DC6C52A2A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diagram of a machine&#10;&#10;Description automatically generated">
            <a:extLst>
              <a:ext uri="{FF2B5EF4-FFF2-40B4-BE49-F238E27FC236}">
                <a16:creationId xmlns:a16="http://schemas.microsoft.com/office/drawing/2014/main" id="{9613DD2C-096B-B8CF-047B-3FE65B78A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587" y="3750179"/>
            <a:ext cx="13572932" cy="6215641"/>
          </a:xfrm>
          <a:prstGeom prst="rect">
            <a:avLst/>
          </a:prstGeom>
        </p:spPr>
      </p:pic>
      <p:pic>
        <p:nvPicPr>
          <p:cNvPr id="12" name="Picture 1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3659578-0D49-2266-B80D-84586EB48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87" y="10191888"/>
            <a:ext cx="19255212" cy="267898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0952A2-4238-8FE6-A82A-B458475973C8}"/>
              </a:ext>
            </a:extLst>
          </p:cNvPr>
          <p:cNvSpPr/>
          <p:nvPr/>
        </p:nvSpPr>
        <p:spPr>
          <a:xfrm>
            <a:off x="19862739" y="10862394"/>
            <a:ext cx="3345568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latin typeface="DM Sans" pitchFamily="2" charset="77"/>
              </a:rPr>
              <a:t>Similarity Search with R155 Annex 5</a:t>
            </a: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56F4BAAE-BF03-B89D-F68D-433A6CB0B82D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Threat Scenario Confirmation as Listed in Annex 5 -  </a:t>
            </a:r>
            <a:r>
              <a:rPr lang="en-US" sz="2799" b="1" dirty="0">
                <a:solidFill>
                  <a:srgbClr val="FFFFFF"/>
                </a:solidFill>
                <a:latin typeface="DM Sans" pitchFamily="2" charset="77"/>
              </a:rPr>
              <a:t>ANN based Similarity Search</a:t>
            </a:r>
            <a:endParaRPr lang="en-US" sz="2799" b="1" dirty="0">
              <a:solidFill>
                <a:schemeClr val="bg1"/>
              </a:solidFill>
              <a:latin typeface="DM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29966-97B1-DE4A-5D53-EE0E83E0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456" y="3882620"/>
            <a:ext cx="5755615" cy="55116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38826B6A-4321-2F74-DC18-179406EF0E0C}"/>
              </a:ext>
            </a:extLst>
          </p:cNvPr>
          <p:cNvSpPr/>
          <p:nvPr/>
        </p:nvSpPr>
        <p:spPr>
          <a:xfrm>
            <a:off x="10793774" y="4501193"/>
            <a:ext cx="1398226" cy="484632"/>
          </a:xfrm>
          <a:prstGeom prst="rightArrow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UNECE R155: A Guide for OEMs - Part 1">
            <a:extLst>
              <a:ext uri="{FF2B5EF4-FFF2-40B4-BE49-F238E27FC236}">
                <a16:creationId xmlns:a16="http://schemas.microsoft.com/office/drawing/2014/main" id="{DFBC1049-3567-43A1-4FC4-F4F58200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12" y="3307846"/>
            <a:ext cx="1921809" cy="11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1"/>
    </mc:Choice>
    <mc:Fallback xmlns="">
      <p:transition spd="slow" advTm="566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15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Mitigation – Security Controls</a:t>
            </a:r>
            <a:endParaRPr lang="en-US" sz="6079" dirty="0">
              <a:solidFill>
                <a:srgbClr val="1264FA"/>
              </a:solidFill>
              <a:latin typeface="DM Sans"/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9BD70111-082F-B5A0-4019-B77B54C050AA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Mitigation – Security Controls (R155 Annex 5)</a:t>
            </a:r>
            <a:endParaRPr lang="en-US" sz="2799" dirty="0">
              <a:solidFill>
                <a:schemeClr val="bg1"/>
              </a:solidFill>
              <a:latin typeface="DM Sans"/>
            </a:endParaRPr>
          </a:p>
        </p:txBody>
      </p:sp>
      <p:pic>
        <p:nvPicPr>
          <p:cNvPr id="1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7A53B01-D9E4-D94C-87AD-7E761464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DE03677-475B-CB32-A9F7-5B699173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018E1B-E062-16DE-F683-86A8631F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F6067D-FC1A-C6B4-A5D5-7FB823B20EE7}"/>
              </a:ext>
            </a:extLst>
          </p:cNvPr>
          <p:cNvSpPr/>
          <p:nvPr/>
        </p:nvSpPr>
        <p:spPr>
          <a:xfrm>
            <a:off x="6334166" y="3940108"/>
            <a:ext cx="15977495" cy="10457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DM Sans" pitchFamily="2" charset="77"/>
              </a:rPr>
              <a:t>LLM Based Control Mechanism used for Security Control determination - Model 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10CDDB9-0BCF-B504-6775-8A27847FC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67" y="6844553"/>
            <a:ext cx="15932671" cy="55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8"/>
    </mc:Choice>
    <mc:Fallback xmlns="">
      <p:transition spd="slow" advTm="400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697"/>
            <a:ext cx="24384000" cy="13703303"/>
          </a:xfrm>
          <a:custGeom>
            <a:avLst/>
            <a:gdLst/>
            <a:ahLst/>
            <a:cxnLst/>
            <a:rect l="l" t="t" r="r" b="b"/>
            <a:pathLst>
              <a:path w="24384000" h="13703303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/>
          <p:cNvSpPr txBox="1"/>
          <p:nvPr/>
        </p:nvSpPr>
        <p:spPr>
          <a:xfrm>
            <a:off x="1879596" y="7860882"/>
            <a:ext cx="11607803" cy="4027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4000" dirty="0">
                <a:solidFill>
                  <a:srgbClr val="FFFFFF"/>
                </a:solidFill>
                <a:latin typeface="DM Sans"/>
              </a:rPr>
              <a:t>Integrates Systems, Safety and Cybersecurity Engineering Processes to assess </a:t>
            </a:r>
          </a:p>
          <a:p>
            <a:pPr algn="just">
              <a:lnSpc>
                <a:spcPts val="4508"/>
              </a:lnSpc>
            </a:pPr>
            <a:endParaRPr lang="en-US" sz="4000" dirty="0">
              <a:solidFill>
                <a:srgbClr val="FFFFFF"/>
              </a:solidFill>
              <a:latin typeface="DM Sans"/>
            </a:endParaRPr>
          </a:p>
          <a:p>
            <a:pPr marL="571500" indent="-571500" algn="just">
              <a:lnSpc>
                <a:spcPts val="450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DM Sans"/>
              </a:rPr>
              <a:t>Product Cybersecurity Risks and </a:t>
            </a:r>
          </a:p>
          <a:p>
            <a:pPr marL="571500" indent="-571500" algn="just">
              <a:lnSpc>
                <a:spcPts val="4508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DM Sans"/>
              </a:rPr>
              <a:t>Cybersecurity Vulnerabilities</a:t>
            </a:r>
          </a:p>
          <a:p>
            <a:pPr marL="571500" indent="-571500" algn="just">
              <a:lnSpc>
                <a:spcPts val="4508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DM Sans"/>
            </a:endParaRPr>
          </a:p>
          <a:p>
            <a:pPr algn="just">
              <a:lnSpc>
                <a:spcPts val="4508"/>
              </a:lnSpc>
            </a:pPr>
            <a:r>
              <a:rPr lang="en-US" sz="3600" dirty="0">
                <a:solidFill>
                  <a:srgbClr val="FFFFFF"/>
                </a:solidFill>
                <a:latin typeface="DM Sans"/>
              </a:rPr>
              <a:t>Through out the Product Lifecycle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266403" y="12741516"/>
            <a:ext cx="351263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6</a:t>
            </a:r>
          </a:p>
        </p:txBody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08BDD1A1-734C-C95C-0D40-E2103DF15AA5}"/>
              </a:ext>
            </a:extLst>
          </p:cNvPr>
          <p:cNvSpPr/>
          <p:nvPr/>
        </p:nvSpPr>
        <p:spPr>
          <a:xfrm>
            <a:off x="22716600" y="287454"/>
            <a:ext cx="1267392" cy="1158780"/>
          </a:xfrm>
          <a:custGeom>
            <a:avLst/>
            <a:gdLst/>
            <a:ahLst/>
            <a:cxnLst/>
            <a:rect l="l" t="t" r="r" b="b"/>
            <a:pathLst>
              <a:path w="1346197" h="1219200">
                <a:moveTo>
                  <a:pt x="0" y="0"/>
                </a:moveTo>
                <a:lnTo>
                  <a:pt x="1346197" y="0"/>
                </a:lnTo>
                <a:lnTo>
                  <a:pt x="13461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92" r="-362265" b="-592"/>
            </a:stretch>
          </a:blipFill>
        </p:spPr>
        <p:txBody>
          <a:bodyPr/>
          <a:lstStyle/>
          <a:p>
            <a:endParaRPr lang="en-GB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E1B42-CCC6-F9E6-91EF-5C9E216C1EEC}"/>
              </a:ext>
            </a:extLst>
          </p:cNvPr>
          <p:cNvSpPr txBox="1"/>
          <p:nvPr/>
        </p:nvSpPr>
        <p:spPr>
          <a:xfrm>
            <a:off x="1879596" y="3593378"/>
            <a:ext cx="11074404" cy="65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620"/>
              </a:lnSpc>
            </a:pPr>
            <a:r>
              <a:rPr lang="en-US" sz="3200" dirty="0">
                <a:solidFill>
                  <a:srgbClr val="FFFFFF"/>
                </a:solidFill>
                <a:latin typeface="DM Sans"/>
              </a:rPr>
              <a:t>Product Cybersecurity Engineering Application  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782C7FE-B860-69DA-294B-8207B63201A8}"/>
              </a:ext>
            </a:extLst>
          </p:cNvPr>
          <p:cNvSpPr txBox="1"/>
          <p:nvPr/>
        </p:nvSpPr>
        <p:spPr>
          <a:xfrm>
            <a:off x="2056336" y="1578227"/>
            <a:ext cx="11074404" cy="861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400" dirty="0">
                <a:solidFill>
                  <a:srgbClr val="FFFFFF"/>
                </a:solidFill>
                <a:latin typeface="DM Sans Bold"/>
              </a:rPr>
              <a:t>Integration of Model</a:t>
            </a:r>
            <a:endParaRPr lang="en-US" sz="5400" dirty="0">
              <a:solidFill>
                <a:srgbClr val="2C4FE8"/>
              </a:solidFill>
              <a:latin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166050" y="4271815"/>
            <a:ext cx="3378203" cy="4970438"/>
          </a:xfrm>
          <a:custGeom>
            <a:avLst/>
            <a:gdLst/>
            <a:ahLst/>
            <a:cxnLst/>
            <a:rect l="l" t="t" r="r" b="b"/>
            <a:pathLst>
              <a:path w="2019691" h="3035970">
                <a:moveTo>
                  <a:pt x="0" y="0"/>
                </a:moveTo>
                <a:lnTo>
                  <a:pt x="2019690" y="0"/>
                </a:lnTo>
                <a:lnTo>
                  <a:pt x="2019690" y="3035969"/>
                </a:lnTo>
                <a:lnTo>
                  <a:pt x="0" y="303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" r="-13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108197" y="3096263"/>
            <a:ext cx="2590800" cy="15240"/>
            <a:chOff x="0" y="0"/>
            <a:chExt cx="2590800" cy="152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90800" cy="15240"/>
            </a:xfrm>
            <a:custGeom>
              <a:avLst/>
              <a:gdLst/>
              <a:ahLst/>
              <a:cxnLst/>
              <a:rect l="l" t="t" r="r" b="b"/>
              <a:pathLst>
                <a:path w="2590800" h="15240">
                  <a:moveTo>
                    <a:pt x="0" y="15240"/>
                  </a:moveTo>
                  <a:lnTo>
                    <a:pt x="2590800" y="1524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2400" y="10000387"/>
            <a:ext cx="5309321" cy="12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5019" dirty="0">
                <a:solidFill>
                  <a:srgbClr val="FFFFFF"/>
                </a:solidFill>
                <a:latin typeface="DM Sans Bold"/>
              </a:rPr>
              <a:t>Mr. Saket Mohan</a:t>
            </a:r>
          </a:p>
          <a:p>
            <a:pPr algn="ctr">
              <a:lnSpc>
                <a:spcPts val="4428"/>
              </a:lnSpc>
            </a:pPr>
            <a:r>
              <a:rPr lang="en-US" sz="3302" dirty="0">
                <a:solidFill>
                  <a:srgbClr val="2C4FE8"/>
                </a:solidFill>
                <a:latin typeface="DM Sans"/>
              </a:rPr>
              <a:t>Founder &amp; CEO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8197" y="1603934"/>
            <a:ext cx="12522203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 Bold"/>
              </a:rPr>
              <a:t>Company - Secure Elements Ltd </a:t>
            </a:r>
            <a:endParaRPr lang="en-US" sz="6079" dirty="0">
              <a:solidFill>
                <a:srgbClr val="2C4FE8"/>
              </a:solidFill>
              <a:latin typeface="DM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266403" y="12742164"/>
            <a:ext cx="532124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/>
              </a:rPr>
              <a:t>2</a:t>
            </a: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883BB2A6-0353-33DB-B8C9-1B2C40634854}"/>
              </a:ext>
            </a:extLst>
          </p:cNvPr>
          <p:cNvSpPr/>
          <p:nvPr/>
        </p:nvSpPr>
        <p:spPr>
          <a:xfrm>
            <a:off x="22716600" y="287454"/>
            <a:ext cx="1267392" cy="1158780"/>
          </a:xfrm>
          <a:custGeom>
            <a:avLst/>
            <a:gdLst/>
            <a:ahLst/>
            <a:cxnLst/>
            <a:rect l="l" t="t" r="r" b="b"/>
            <a:pathLst>
              <a:path w="1346197" h="1219200">
                <a:moveTo>
                  <a:pt x="0" y="0"/>
                </a:moveTo>
                <a:lnTo>
                  <a:pt x="1346197" y="0"/>
                </a:lnTo>
                <a:lnTo>
                  <a:pt x="13461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2" r="-362265" b="-592"/>
            </a:stretch>
          </a:blipFill>
        </p:spPr>
        <p:txBody>
          <a:bodyPr/>
          <a:lstStyle/>
          <a:p>
            <a:endParaRPr lang="en-GB" sz="360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DC051CF6-652B-ACA6-D1B2-0665DCC7E9F7}"/>
              </a:ext>
            </a:extLst>
          </p:cNvPr>
          <p:cNvGrpSpPr>
            <a:grpSpLocks noChangeAspect="1"/>
          </p:cNvGrpSpPr>
          <p:nvPr/>
        </p:nvGrpSpPr>
        <p:grpSpPr>
          <a:xfrm>
            <a:off x="4051849" y="11685595"/>
            <a:ext cx="6006541" cy="36481"/>
            <a:chOff x="0" y="0"/>
            <a:chExt cx="6006541" cy="36487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0C9CCB5C-8D92-2EB3-01ED-1ED367B22306}"/>
                </a:ext>
              </a:extLst>
            </p:cNvPr>
            <p:cNvSpPr/>
            <p:nvPr/>
          </p:nvSpPr>
          <p:spPr>
            <a:xfrm>
              <a:off x="0" y="0"/>
              <a:ext cx="6006592" cy="36449"/>
            </a:xfrm>
            <a:custGeom>
              <a:avLst/>
              <a:gdLst/>
              <a:ahLst/>
              <a:cxnLst/>
              <a:rect l="l" t="t" r="r" b="b"/>
              <a:pathLst>
                <a:path w="6006592" h="36449">
                  <a:moveTo>
                    <a:pt x="0" y="36449"/>
                  </a:moveTo>
                  <a:lnTo>
                    <a:pt x="6006592" y="36449"/>
                  </a:lnTo>
                  <a:lnTo>
                    <a:pt x="6006592" y="0"/>
                  </a:lnTo>
                  <a:lnTo>
                    <a:pt x="0" y="0"/>
                  </a:lnTo>
                  <a:lnTo>
                    <a:pt x="0" y="3644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 sz="3200">
                <a:solidFill>
                  <a:schemeClr val="bg1"/>
                </a:solidFill>
                <a:latin typeface="DM Sans" pitchFamily="2" charset="77"/>
              </a:endParaRPr>
            </a:p>
          </p:txBody>
        </p:sp>
      </p:grpSp>
      <p:grpSp>
        <p:nvGrpSpPr>
          <p:cNvPr id="6" name="Group 18">
            <a:extLst>
              <a:ext uri="{FF2B5EF4-FFF2-40B4-BE49-F238E27FC236}">
                <a16:creationId xmlns:a16="http://schemas.microsoft.com/office/drawing/2014/main" id="{3A57E3DF-ADFE-9B9C-720E-5A8A2BCDF597}"/>
              </a:ext>
            </a:extLst>
          </p:cNvPr>
          <p:cNvGrpSpPr>
            <a:grpSpLocks noChangeAspect="1"/>
          </p:cNvGrpSpPr>
          <p:nvPr/>
        </p:nvGrpSpPr>
        <p:grpSpPr>
          <a:xfrm>
            <a:off x="14249400" y="11685595"/>
            <a:ext cx="6006541" cy="36481"/>
            <a:chOff x="0" y="0"/>
            <a:chExt cx="6006541" cy="36487"/>
          </a:xfrm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0E46A411-AF80-4022-B8F4-050404BEB63C}"/>
                </a:ext>
              </a:extLst>
            </p:cNvPr>
            <p:cNvSpPr/>
            <p:nvPr/>
          </p:nvSpPr>
          <p:spPr>
            <a:xfrm>
              <a:off x="0" y="0"/>
              <a:ext cx="6006592" cy="36449"/>
            </a:xfrm>
            <a:custGeom>
              <a:avLst/>
              <a:gdLst/>
              <a:ahLst/>
              <a:cxnLst/>
              <a:rect l="l" t="t" r="r" b="b"/>
              <a:pathLst>
                <a:path w="6006592" h="36449">
                  <a:moveTo>
                    <a:pt x="0" y="36449"/>
                  </a:moveTo>
                  <a:lnTo>
                    <a:pt x="6006592" y="36449"/>
                  </a:lnTo>
                  <a:lnTo>
                    <a:pt x="6006592" y="0"/>
                  </a:lnTo>
                  <a:lnTo>
                    <a:pt x="0" y="0"/>
                  </a:lnTo>
                  <a:lnTo>
                    <a:pt x="0" y="3644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 sz="3200">
                <a:solidFill>
                  <a:schemeClr val="bg1"/>
                </a:solidFill>
                <a:latin typeface="DM Sans" pitchFamily="2" charset="77"/>
              </a:endParaRPr>
            </a:p>
          </p:txBody>
        </p:sp>
      </p:grpSp>
      <p:sp>
        <p:nvSpPr>
          <p:cNvPr id="8" name="Freeform 20">
            <a:extLst>
              <a:ext uri="{FF2B5EF4-FFF2-40B4-BE49-F238E27FC236}">
                <a16:creationId xmlns:a16="http://schemas.microsoft.com/office/drawing/2014/main" id="{BE9A673B-990A-5964-0228-C4297900B227}"/>
              </a:ext>
            </a:extLst>
          </p:cNvPr>
          <p:cNvSpPr/>
          <p:nvPr/>
        </p:nvSpPr>
        <p:spPr>
          <a:xfrm>
            <a:off x="8326726" y="12400558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0" y="0"/>
                </a:moveTo>
                <a:lnTo>
                  <a:pt x="1181100" y="0"/>
                </a:lnTo>
                <a:lnTo>
                  <a:pt x="1181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sz="3200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DE6E6B8B-8042-744C-2253-ADA0BD8FCD23}"/>
              </a:ext>
            </a:extLst>
          </p:cNvPr>
          <p:cNvSpPr/>
          <p:nvPr/>
        </p:nvSpPr>
        <p:spPr>
          <a:xfrm>
            <a:off x="9888835" y="12569698"/>
            <a:ext cx="3224689" cy="842820"/>
          </a:xfrm>
          <a:custGeom>
            <a:avLst/>
            <a:gdLst/>
            <a:ahLst/>
            <a:cxnLst/>
            <a:rect l="l" t="t" r="r" b="b"/>
            <a:pathLst>
              <a:path w="3224689" h="842820">
                <a:moveTo>
                  <a:pt x="0" y="0"/>
                </a:moveTo>
                <a:lnTo>
                  <a:pt x="3224689" y="0"/>
                </a:lnTo>
                <a:lnTo>
                  <a:pt x="3224689" y="842819"/>
                </a:lnTo>
                <a:lnTo>
                  <a:pt x="0" y="84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sz="3200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B0371883-BFFF-AB80-BAE2-59BB34BE7C21}"/>
              </a:ext>
            </a:extLst>
          </p:cNvPr>
          <p:cNvSpPr/>
          <p:nvPr/>
        </p:nvSpPr>
        <p:spPr>
          <a:xfrm>
            <a:off x="13481304" y="12569698"/>
            <a:ext cx="2901696" cy="842820"/>
          </a:xfrm>
          <a:custGeom>
            <a:avLst/>
            <a:gdLst/>
            <a:ahLst/>
            <a:cxnLst/>
            <a:rect l="l" t="t" r="r" b="b"/>
            <a:pathLst>
              <a:path w="2901696" h="842820">
                <a:moveTo>
                  <a:pt x="0" y="0"/>
                </a:moveTo>
                <a:lnTo>
                  <a:pt x="2901696" y="0"/>
                </a:lnTo>
                <a:lnTo>
                  <a:pt x="2901696" y="842819"/>
                </a:lnTo>
                <a:lnTo>
                  <a:pt x="0" y="842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 l="-216" r="-215"/>
            </a:stretch>
          </a:blipFill>
        </p:spPr>
        <p:txBody>
          <a:bodyPr/>
          <a:lstStyle/>
          <a:p>
            <a:endParaRPr lang="en-GB" sz="3200" dirty="0">
              <a:solidFill>
                <a:schemeClr val="bg1"/>
              </a:solidFill>
              <a:latin typeface="DM Sans" pitchFamily="2" charset="77"/>
            </a:endParaRP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DM Sans" pitchFamily="2" charset="77"/>
              </a:rPr>
              <a:t>   </a:t>
            </a:r>
            <a:r>
              <a:rPr lang="en-GB" sz="2400" dirty="0">
                <a:solidFill>
                  <a:schemeClr val="bg1"/>
                </a:solidFill>
                <a:latin typeface="DM Sans" pitchFamily="2" charset="77"/>
              </a:rPr>
              <a:t>Auto Isac</a:t>
            </a:r>
            <a:endParaRPr lang="en-GB" sz="3200" dirty="0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9E79CF45-8138-2410-FDAA-D0277365FFB9}"/>
              </a:ext>
            </a:extLst>
          </p:cNvPr>
          <p:cNvSpPr/>
          <p:nvPr/>
        </p:nvSpPr>
        <p:spPr>
          <a:xfrm>
            <a:off x="16685085" y="12569698"/>
            <a:ext cx="2364915" cy="842820"/>
          </a:xfrm>
          <a:custGeom>
            <a:avLst/>
            <a:gdLst/>
            <a:ahLst/>
            <a:cxnLst/>
            <a:rect l="l" t="t" r="r" b="b"/>
            <a:pathLst>
              <a:path w="2364915" h="842820">
                <a:moveTo>
                  <a:pt x="0" y="0"/>
                </a:moveTo>
                <a:lnTo>
                  <a:pt x="2364914" y="0"/>
                </a:lnTo>
                <a:lnTo>
                  <a:pt x="2364914" y="842819"/>
                </a:lnTo>
                <a:lnTo>
                  <a:pt x="0" y="842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 sz="3200">
              <a:solidFill>
                <a:schemeClr val="bg1"/>
              </a:solidFill>
              <a:latin typeface="DM Sans" pitchFamily="2" charset="77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631896F2-81C3-0485-7C87-17EB65C54554}"/>
              </a:ext>
            </a:extLst>
          </p:cNvPr>
          <p:cNvSpPr txBox="1"/>
          <p:nvPr/>
        </p:nvSpPr>
        <p:spPr>
          <a:xfrm>
            <a:off x="10312403" y="11389729"/>
            <a:ext cx="3936997" cy="55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200">
                <a:solidFill>
                  <a:schemeClr val="bg1"/>
                </a:solidFill>
                <a:latin typeface="DM Sans" pitchFamily="2" charset="77"/>
              </a:rPr>
              <a:t>Proud Members Of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DE0939E-9FC9-E523-1707-C3EB16AB2AAE}"/>
              </a:ext>
            </a:extLst>
          </p:cNvPr>
          <p:cNvSpPr txBox="1"/>
          <p:nvPr/>
        </p:nvSpPr>
        <p:spPr>
          <a:xfrm>
            <a:off x="5461721" y="4405914"/>
            <a:ext cx="15252883" cy="551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r>
              <a:rPr lang="en-US" sz="3600" dirty="0">
                <a:solidFill>
                  <a:srgbClr val="FFFFFF"/>
                </a:solidFill>
                <a:latin typeface="DM Sans"/>
              </a:rPr>
              <a:t>Founded – Jan 2022</a:t>
            </a:r>
          </a:p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endParaRPr lang="en-US" sz="3600" dirty="0">
              <a:solidFill>
                <a:srgbClr val="FFFFFF"/>
              </a:solidFill>
              <a:latin typeface="DM Sans"/>
            </a:endParaRPr>
          </a:p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r>
              <a:rPr lang="en-US" sz="3600" dirty="0">
                <a:solidFill>
                  <a:srgbClr val="FFFFFF"/>
                </a:solidFill>
                <a:latin typeface="DM Sans"/>
              </a:rPr>
              <a:t>Mission – Help In Shaping </a:t>
            </a:r>
            <a:r>
              <a:rPr lang="en-US" sz="3600" i="1" dirty="0">
                <a:solidFill>
                  <a:srgbClr val="FFFFFF"/>
                </a:solidFill>
                <a:latin typeface="DM Sans"/>
              </a:rPr>
              <a:t>Safe and Secure </a:t>
            </a:r>
            <a:r>
              <a:rPr lang="en-US" sz="3600" dirty="0">
                <a:solidFill>
                  <a:srgbClr val="FFFFFF"/>
                </a:solidFill>
                <a:latin typeface="DM Sans"/>
              </a:rPr>
              <a:t>Future Mobility</a:t>
            </a:r>
            <a:endParaRPr lang="en-US" sz="3600" b="1" dirty="0">
              <a:solidFill>
                <a:srgbClr val="FFFFFF"/>
              </a:solidFill>
              <a:latin typeface="DM Sans"/>
            </a:endParaRPr>
          </a:p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endParaRPr lang="en-US" sz="3600" dirty="0">
              <a:solidFill>
                <a:srgbClr val="FFFFFF"/>
              </a:solidFill>
              <a:latin typeface="DM Sans"/>
            </a:endParaRPr>
          </a:p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r>
              <a:rPr lang="en-US" sz="3600" dirty="0">
                <a:solidFill>
                  <a:srgbClr val="FFFFFF"/>
                </a:solidFill>
                <a:latin typeface="DM Sans"/>
              </a:rPr>
              <a:t>We Build Engineering Tooling Products </a:t>
            </a:r>
          </a:p>
          <a:p>
            <a:pPr marL="571500" indent="-571500" algn="just">
              <a:lnSpc>
                <a:spcPts val="4816"/>
              </a:lnSpc>
              <a:buFont typeface="Wingdings" pitchFamily="2" charset="77"/>
              <a:buChar char="ü"/>
            </a:pPr>
            <a:endParaRPr lang="en-US" sz="3600" dirty="0">
              <a:solidFill>
                <a:srgbClr val="FFFFFF"/>
              </a:solidFill>
              <a:latin typeface="DM Sans"/>
            </a:endParaRPr>
          </a:p>
          <a:p>
            <a:pPr marL="1028700" lvl="1" indent="-571500" algn="just">
              <a:lnSpc>
                <a:spcPts val="4816"/>
              </a:lnSpc>
              <a:buFont typeface="Wingdings" pitchFamily="2" charset="77"/>
              <a:buChar char="ü"/>
            </a:pPr>
            <a:r>
              <a:rPr lang="en-US" sz="3600" dirty="0">
                <a:solidFill>
                  <a:srgbClr val="1264FA"/>
                </a:solidFill>
                <a:latin typeface="DM Sans"/>
              </a:rPr>
              <a:t>CRISKLE</a:t>
            </a:r>
            <a:r>
              <a:rPr lang="en-US" sz="3600" dirty="0">
                <a:solidFill>
                  <a:srgbClr val="FFFFFF"/>
                </a:solidFill>
                <a:latin typeface="DM Sans"/>
              </a:rPr>
              <a:t> – Integrated Product Security Lifecycle Application</a:t>
            </a:r>
          </a:p>
          <a:p>
            <a:pPr marL="1028700" lvl="1" indent="-571500" algn="just">
              <a:lnSpc>
                <a:spcPts val="4816"/>
              </a:lnSpc>
              <a:buFont typeface="Wingdings" pitchFamily="2" charset="77"/>
              <a:buChar char="ü"/>
            </a:pPr>
            <a:endParaRPr lang="en-US" sz="3600" dirty="0">
              <a:solidFill>
                <a:srgbClr val="FFFFFF"/>
              </a:solidFill>
              <a:latin typeface="DM Sans"/>
            </a:endParaRPr>
          </a:p>
          <a:p>
            <a:pPr marL="1028700" lvl="1" indent="-571500" algn="just">
              <a:lnSpc>
                <a:spcPts val="4816"/>
              </a:lnSpc>
              <a:buFont typeface="Wingdings" pitchFamily="2" charset="77"/>
              <a:buChar char="ü"/>
            </a:pPr>
            <a:r>
              <a:rPr lang="en-US" sz="3600" dirty="0">
                <a:solidFill>
                  <a:srgbClr val="1264FA"/>
                </a:solidFill>
                <a:latin typeface="DM Sans"/>
              </a:rPr>
              <a:t>CRISKLE</a:t>
            </a:r>
            <a:r>
              <a:rPr lang="en-US" sz="36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3600" dirty="0">
                <a:solidFill>
                  <a:srgbClr val="1264FA"/>
                </a:solidFill>
                <a:latin typeface="DM Sans"/>
              </a:rPr>
              <a:t>VSoC</a:t>
            </a:r>
            <a:r>
              <a:rPr lang="en-US" sz="3600" dirty="0">
                <a:solidFill>
                  <a:srgbClr val="FFFFFF"/>
                </a:solidFill>
                <a:latin typeface="DM Sans"/>
              </a:rPr>
              <a:t> – Vehicle Security Operations Centre </a:t>
            </a:r>
          </a:p>
        </p:txBody>
      </p:sp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053784F3-8B91-6402-5F60-47DDFD4C29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12395422"/>
            <a:ext cx="2142486" cy="1119449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4A7952D4-9EDC-73DD-5FD5-2B12EFC4C849}"/>
              </a:ext>
            </a:extLst>
          </p:cNvPr>
          <p:cNvSpPr txBox="1"/>
          <p:nvPr/>
        </p:nvSpPr>
        <p:spPr>
          <a:xfrm>
            <a:off x="6553200" y="2341696"/>
            <a:ext cx="12115800" cy="79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200" dirty="0">
                <a:solidFill>
                  <a:schemeClr val="bg1"/>
                </a:solidFill>
                <a:latin typeface="DM Sans"/>
              </a:rPr>
              <a:t>An Automotive Cybersecurity Engineering Software Company</a:t>
            </a: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BA2DB133-4A1C-98C8-E930-414B15B4E473}"/>
              </a:ext>
            </a:extLst>
          </p:cNvPr>
          <p:cNvSpPr txBox="1"/>
          <p:nvPr/>
        </p:nvSpPr>
        <p:spPr>
          <a:xfrm>
            <a:off x="18669001" y="9764145"/>
            <a:ext cx="5715000" cy="1275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5019" dirty="0">
                <a:solidFill>
                  <a:srgbClr val="FFFFFF"/>
                </a:solidFill>
                <a:latin typeface="DM Sans Bold"/>
              </a:rPr>
              <a:t>Sampath</a:t>
            </a:r>
          </a:p>
          <a:p>
            <a:pPr algn="ctr">
              <a:lnSpc>
                <a:spcPts val="4428"/>
              </a:lnSpc>
            </a:pPr>
            <a:r>
              <a:rPr lang="en-US" sz="3302" dirty="0">
                <a:solidFill>
                  <a:srgbClr val="2C4FE8"/>
                </a:solidFill>
                <a:latin typeface="DM Sans"/>
              </a:rPr>
              <a:t>Lead Embedded AI Engineer</a:t>
            </a:r>
          </a:p>
        </p:txBody>
      </p:sp>
      <p:pic>
        <p:nvPicPr>
          <p:cNvPr id="13" name="Picture 2" descr="Chathuranaga Sampath">
            <a:extLst>
              <a:ext uri="{FF2B5EF4-FFF2-40B4-BE49-F238E27FC236}">
                <a16:creationId xmlns:a16="http://schemas.microsoft.com/office/drawing/2014/main" id="{7FCB8306-67C9-4BC9-2EE2-ECFEC55D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726" y="4323211"/>
            <a:ext cx="3378203" cy="506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"/>
    </mc:Choice>
    <mc:Fallback xmlns="">
      <p:transition spd="slow" advTm="220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3555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16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Application Integration</a:t>
            </a:r>
            <a:endParaRPr lang="en-US" sz="6079" dirty="0">
              <a:solidFill>
                <a:srgbClr val="1264FA"/>
              </a:solidFill>
              <a:latin typeface="DM Sans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5F743287-65BF-6737-D523-2AEDBDBC61E9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Model Integration in CRISKLE</a:t>
            </a:r>
            <a:endParaRPr lang="en-US" sz="2799" dirty="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72E24-7827-9CE2-FBC4-8567FFAADDBC}"/>
              </a:ext>
            </a:extLst>
          </p:cNvPr>
          <p:cNvSpPr txBox="1"/>
          <p:nvPr/>
        </p:nvSpPr>
        <p:spPr>
          <a:xfrm>
            <a:off x="4876799" y="3766869"/>
            <a:ext cx="17627601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AU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Inputs to the Threat Scenario Model </a:t>
            </a: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 </a:t>
            </a:r>
          </a:p>
          <a:p>
            <a:pPr algn="just" rtl="0" fontAlgn="base"/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LLM generated Threat Scenario in </a:t>
            </a:r>
            <a:r>
              <a:rPr lang="en-AU" sz="2400" b="0" i="0" dirty="0">
                <a:solidFill>
                  <a:srgbClr val="1264FA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CRISKLE, </a:t>
            </a:r>
            <a:r>
              <a:rPr lang="en-AU" sz="2400" b="0" i="0" dirty="0">
                <a:effectLst/>
                <a:highlight>
                  <a:srgbClr val="FFFFFF"/>
                </a:highlight>
                <a:latin typeface="DM Sans" pitchFamily="2" charset="77"/>
              </a:rPr>
              <a:t>where, system Inputs are provided using templates : Default Template {</a:t>
            </a:r>
          </a:p>
          <a:p>
            <a:pPr algn="just" rtl="0" fontAlgn="base"/>
            <a:r>
              <a:rPr lang="en-AU" sz="2400" b="0" i="0" dirty="0">
                <a:solidFill>
                  <a:srgbClr val="1264FA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</a:t>
            </a: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System Name  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Asset Name  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Security Goal/Objective  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Cybersecurity Property  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Is threat type part of WP29 Annex. 5: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Define Threat Sub-scenario: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Threat Type: Spoofing 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Threat Scenario text (User Input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DM Sans" pitchFamily="2" charset="77"/>
              </a:rPr>
              <a:t>) }</a:t>
            </a:r>
          </a:p>
          <a:p>
            <a:pPr lvl="1" algn="just" fontAlgn="base"/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DM Sans" pitchFamily="2" charset="77"/>
            </a:endParaRPr>
          </a:p>
          <a:p>
            <a:pPr lvl="1" algn="just" fontAlgn="base"/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DM Sans" pitchFamily="2" charset="77"/>
              </a:rPr>
              <a:t>====================================================================</a:t>
            </a:r>
          </a:p>
          <a:p>
            <a:pPr lvl="1" algn="just" fontAlgn="base"/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DM Sans" pitchFamily="2" charset="77"/>
              </a:rPr>
              <a:t>Example scenario generation template:</a:t>
            </a:r>
          </a:p>
          <a:p>
            <a:pPr lvl="1" algn="just" fontAlgn="base"/>
            <a:endParaRPr lang="en-AU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M Sans" pitchFamily="2" charset="77"/>
            </a:endParaRPr>
          </a:p>
          <a:p>
            <a:pPr lvl="1" algn="just" fontAlgn="base"/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{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For the System Name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Connected and Automated System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AND Asset Name </a:t>
            </a:r>
            <a:r>
              <a:rPr lang="en-AU" sz="2400" dirty="0">
                <a:solidFill>
                  <a:srgbClr val="7030A0"/>
                </a:solidFill>
                <a:highlight>
                  <a:srgbClr val="FFFFFF"/>
                </a:highlight>
                <a:latin typeface="DM Sans" pitchFamily="2" charset="77"/>
              </a:rPr>
              <a:t>CANSignalName</a:t>
            </a:r>
            <a:endParaRPr lang="en-AU" sz="24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DM Sans" pitchFamily="2" charset="77"/>
            </a:endParaRP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AND Security Objective of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Protect the Authenticity of the CAN Signal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WITH Cybersecurity Property of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Authenticity 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AND is part of WP29 of Threats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related to Vehicle Communication Channel 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WITH this Threat sub-scenario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Loss of vehicle data and code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AND Threat Type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Spoofing</a:t>
            </a:r>
            <a:endParaRPr lang="en-AU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M Sans" pitchFamily="2" charset="77"/>
            </a:endParaRP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      AND Threat Scenario Description </a:t>
            </a:r>
            <a:r>
              <a:rPr lang="en-AU" sz="24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DM Sans" pitchFamily="2" charset="77"/>
              </a:rPr>
              <a:t>Attacker gains access to in vehicle CAN communication bus via remote access</a:t>
            </a:r>
          </a:p>
          <a:p>
            <a:pPr lvl="1" algn="just" fontAlgn="base"/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DM Sans" pitchFamily="2" charset="77"/>
              </a:rPr>
              <a:t>}</a:t>
            </a:r>
            <a:endParaRPr lang="en-AU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M Sans" pitchFamily="2" charset="77"/>
            </a:endParaRPr>
          </a:p>
        </p:txBody>
      </p:sp>
      <p:pic>
        <p:nvPicPr>
          <p:cNvPr id="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3D09157-5C36-6651-8402-553B9B6C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AF38149-F1E6-2669-1EFF-A45CDAB2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6CAF5C65-EA01-F668-C3BC-EC1F169C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362B1-9EB4-8AAC-F1CE-25D67BA40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400" y="4851714"/>
            <a:ext cx="6553200" cy="71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1"/>
    </mc:Choice>
    <mc:Fallback xmlns="">
      <p:transition spd="slow" advTm="544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18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A0D96-DDDF-E229-C9FF-7E4E24F4BFDD}"/>
              </a:ext>
            </a:extLst>
          </p:cNvPr>
          <p:cNvSpPr/>
          <p:nvPr/>
        </p:nvSpPr>
        <p:spPr>
          <a:xfrm>
            <a:off x="228599" y="3940108"/>
            <a:ext cx="4419601" cy="104571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Detection using Open-Source vehicle dataset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6C0847-BAA2-509C-2DAA-2B88E48B8F3F}"/>
              </a:ext>
            </a:extLst>
          </p:cNvPr>
          <p:cNvSpPr/>
          <p:nvPr/>
        </p:nvSpPr>
        <p:spPr>
          <a:xfrm>
            <a:off x="215152" y="5974556"/>
            <a:ext cx="441960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endParaRPr lang="en-GB" sz="2600" dirty="0">
              <a:latin typeface="DM Sans" pitchFamily="2" charset="77"/>
            </a:endParaRPr>
          </a:p>
          <a:p>
            <a:pPr algn="ctr"/>
            <a:r>
              <a:rPr lang="en-GB" sz="2600" dirty="0">
                <a:latin typeface="DM Sans" pitchFamily="2" charset="77"/>
              </a:rPr>
              <a:t>Training of Text based Model using CRISKLE data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  <a:p>
            <a:pPr algn="ctr"/>
            <a:r>
              <a:rPr lang="en-GB" sz="2600" dirty="0">
                <a:latin typeface="DM Sans" pitchFamily="2" charset="77"/>
              </a:rPr>
              <a:t>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39CD3F-AB4D-B509-4A9B-6E77183AD33F}"/>
              </a:ext>
            </a:extLst>
          </p:cNvPr>
          <p:cNvSpPr/>
          <p:nvPr/>
        </p:nvSpPr>
        <p:spPr>
          <a:xfrm>
            <a:off x="215151" y="7880280"/>
            <a:ext cx="4419601" cy="914400"/>
          </a:xfrm>
          <a:prstGeom prst="roundRect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DM Sans" pitchFamily="2" charset="77"/>
              </a:rPr>
              <a:t>Integration in CRISKLE 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966E15-58B9-D190-65AB-CAC329D1DB45}"/>
              </a:ext>
            </a:extLst>
          </p:cNvPr>
          <p:cNvSpPr/>
          <p:nvPr/>
        </p:nvSpPr>
        <p:spPr>
          <a:xfrm>
            <a:off x="2072338" y="4985825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E8C55DA-2469-1B2C-B700-1544D36B9CFF}"/>
              </a:ext>
            </a:extLst>
          </p:cNvPr>
          <p:cNvSpPr/>
          <p:nvPr/>
        </p:nvSpPr>
        <p:spPr>
          <a:xfrm>
            <a:off x="2072338" y="6895414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Application</a:t>
            </a:r>
            <a:endParaRPr lang="en-US" sz="6079" dirty="0">
              <a:solidFill>
                <a:srgbClr val="1264FA"/>
              </a:solidFill>
              <a:latin typeface="DM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EF927-619B-6E8F-0A3D-7EFA7F66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63" y="3910800"/>
            <a:ext cx="17031073" cy="883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CD8F2-C2EF-C571-DE87-6E6818B38567}"/>
              </a:ext>
            </a:extLst>
          </p:cNvPr>
          <p:cNvSpPr txBox="1"/>
          <p:nvPr/>
        </p:nvSpPr>
        <p:spPr>
          <a:xfrm>
            <a:off x="6167348" y="7969447"/>
            <a:ext cx="16764000" cy="2971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9BD70111-082F-B5A0-4019-B77B54C050AA}"/>
              </a:ext>
            </a:extLst>
          </p:cNvPr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Integration in CRISKLE TARA screen using </a:t>
            </a:r>
            <a:r>
              <a:rPr lang="en-US" sz="2799" dirty="0" err="1">
                <a:solidFill>
                  <a:srgbClr val="FFFFFF"/>
                </a:solidFill>
                <a:latin typeface="DM Sans"/>
              </a:rPr>
              <a:t>OpenAI</a:t>
            </a:r>
            <a:r>
              <a:rPr lang="en-US" sz="2799" dirty="0">
                <a:solidFill>
                  <a:srgbClr val="FFFFFF"/>
                </a:solidFill>
                <a:latin typeface="DM Sans"/>
              </a:rPr>
              <a:t> API</a:t>
            </a:r>
            <a:endParaRPr lang="en-US" sz="2799" dirty="0">
              <a:solidFill>
                <a:schemeClr val="bg1"/>
              </a:solidFill>
              <a:latin typeface="DM Sans"/>
            </a:endParaRPr>
          </a:p>
        </p:txBody>
      </p:sp>
      <p:pic>
        <p:nvPicPr>
          <p:cNvPr id="1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7A53B01-D9E4-D94C-87AD-7E761464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DE03677-475B-CB32-A9F7-5B699173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018E1B-E062-16DE-F683-86A8631F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8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8"/>
    </mc:Choice>
    <mc:Fallback xmlns="">
      <p:transition spd="slow" advTm="47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5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 dirty="0">
                <a:latin typeface="DM Sans" pitchFamily="2" charset="77"/>
              </a:rPr>
              <a:t>a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08197" y="3705863"/>
            <a:ext cx="2590800" cy="15240"/>
            <a:chOff x="0" y="0"/>
            <a:chExt cx="2590800" cy="152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0800" cy="15240"/>
            </a:xfrm>
            <a:custGeom>
              <a:avLst/>
              <a:gdLst/>
              <a:ahLst/>
              <a:cxnLst/>
              <a:rect l="l" t="t" r="r" b="b"/>
              <a:pathLst>
                <a:path w="2590800" h="15240">
                  <a:moveTo>
                    <a:pt x="0" y="15240"/>
                  </a:moveTo>
                  <a:lnTo>
                    <a:pt x="2590800" y="1524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>
                <a:latin typeface="DM Sans" pitchFamily="2" charset="7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59982" y="1503860"/>
            <a:ext cx="13893803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FFFFFF"/>
                </a:solidFill>
                <a:latin typeface="DM Sans" pitchFamily="2" charset="77"/>
              </a:rPr>
              <a:t>Conclusion</a:t>
            </a:r>
            <a:endParaRPr lang="en-US" sz="4800" dirty="0">
              <a:solidFill>
                <a:srgbClr val="2C4FE8"/>
              </a:solidFill>
              <a:latin typeface="DM Sans" pitchFamily="2" charset="7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266402" y="12742164"/>
            <a:ext cx="523115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 pitchFamily="2" charset="77"/>
              </a:rPr>
              <a:t>19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88D5DC4-E78D-1561-4BAE-E6732FF73378}"/>
              </a:ext>
            </a:extLst>
          </p:cNvPr>
          <p:cNvSpPr txBox="1"/>
          <p:nvPr/>
        </p:nvSpPr>
        <p:spPr>
          <a:xfrm>
            <a:off x="10822677" y="6987248"/>
            <a:ext cx="2057399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6235" lvl="1" algn="l">
              <a:lnSpc>
                <a:spcPts val="5600"/>
              </a:lnSpc>
            </a:pPr>
            <a:r>
              <a:rPr lang="en-US" sz="3300" b="1" dirty="0">
                <a:solidFill>
                  <a:srgbClr val="FFFFFF"/>
                </a:solidFill>
                <a:latin typeface="DM Sans" pitchFamily="2" charset="77"/>
              </a:rPr>
              <a:t>Result </a:t>
            </a:r>
            <a:endParaRPr lang="en-US" sz="3300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85931-5403-23B9-1AED-FAD818672651}"/>
              </a:ext>
            </a:extLst>
          </p:cNvPr>
          <p:cNvSpPr txBox="1"/>
          <p:nvPr/>
        </p:nvSpPr>
        <p:spPr>
          <a:xfrm>
            <a:off x="2108197" y="5110442"/>
            <a:ext cx="751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800" b="1" dirty="0">
                <a:solidFill>
                  <a:srgbClr val="00B050"/>
                </a:solidFill>
                <a:latin typeface="DM Sans" pitchFamily="2" charset="77"/>
              </a:rPr>
              <a:t>GenAI Based TARA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C316-FC42-6637-E378-EBDFCB6C5623}"/>
              </a:ext>
            </a:extLst>
          </p:cNvPr>
          <p:cNvSpPr txBox="1"/>
          <p:nvPr/>
        </p:nvSpPr>
        <p:spPr>
          <a:xfrm>
            <a:off x="2108197" y="11669182"/>
            <a:ext cx="751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2800" dirty="0">
                <a:solidFill>
                  <a:srgbClr val="00B050"/>
                </a:solidFill>
              </a:rPr>
              <a:t>Reduced labour/time/cost</a:t>
            </a:r>
            <a:endParaRPr lang="en-GB" sz="28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657CC-B0F3-09D1-EAE3-AC2AB804D30F}"/>
              </a:ext>
            </a:extLst>
          </p:cNvPr>
          <p:cNvSpPr txBox="1"/>
          <p:nvPr/>
        </p:nvSpPr>
        <p:spPr>
          <a:xfrm>
            <a:off x="13024917" y="5079066"/>
            <a:ext cx="1121424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3200" dirty="0"/>
              <a:t>TARA becomes a </a:t>
            </a:r>
            <a:r>
              <a:rPr lang="en-US" sz="3200" strike="sngStrike" dirty="0">
                <a:solidFill>
                  <a:srgbClr val="FFC000"/>
                </a:solidFill>
              </a:rPr>
              <a:t>static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50"/>
                </a:solidFill>
              </a:rPr>
              <a:t>dynamic</a:t>
            </a:r>
            <a:r>
              <a:rPr lang="en-US" sz="3200" dirty="0"/>
              <a:t> document </a:t>
            </a:r>
          </a:p>
          <a:p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Capability to generate/auto complete threat scenario/s</a:t>
            </a:r>
          </a:p>
          <a:p>
            <a:pPr marL="457200" indent="-457200">
              <a:buFont typeface="Wingdings" pitchFamily="2" charset="77"/>
              <a:buChar char="v"/>
            </a:pPr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Auto complete relationship between Threat Scenarios and Mitigations</a:t>
            </a:r>
          </a:p>
          <a:p>
            <a:pPr marL="457200" indent="-457200">
              <a:buFont typeface="Wingdings" pitchFamily="2" charset="77"/>
              <a:buChar char="v"/>
            </a:pPr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Reduces labor, increasing speed of performing TARA thereby increasing productivity.</a:t>
            </a:r>
          </a:p>
          <a:p>
            <a:pPr marL="457200" indent="-457200">
              <a:buFont typeface="Wingdings" pitchFamily="2" charset="77"/>
              <a:buChar char="v"/>
            </a:pPr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Steps beyond minimal regulatory specification and looks at wide areas of Attacks (subject to model training)</a:t>
            </a: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F398E5BE-570B-C218-F341-AB9EFB9F2B6C}"/>
              </a:ext>
            </a:extLst>
          </p:cNvPr>
          <p:cNvSpPr/>
          <p:nvPr/>
        </p:nvSpPr>
        <p:spPr>
          <a:xfrm>
            <a:off x="5105400" y="5716650"/>
            <a:ext cx="1143000" cy="1210517"/>
          </a:xfrm>
          <a:prstGeom prst="mathPlus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E18CB46-EC84-2BF7-5D2C-15787FDD4A4F}"/>
              </a:ext>
            </a:extLst>
          </p:cNvPr>
          <p:cNvSpPr/>
          <p:nvPr/>
        </p:nvSpPr>
        <p:spPr>
          <a:xfrm>
            <a:off x="10869742" y="7671394"/>
            <a:ext cx="1963270" cy="1144726"/>
          </a:xfrm>
          <a:prstGeom prst="mathEqual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A13312C3-1C58-7378-9C2E-2F2AFFF000D4}"/>
              </a:ext>
            </a:extLst>
          </p:cNvPr>
          <p:cNvSpPr/>
          <p:nvPr/>
        </p:nvSpPr>
        <p:spPr>
          <a:xfrm>
            <a:off x="1452198" y="3991364"/>
            <a:ext cx="8696012" cy="8983460"/>
          </a:xfrm>
          <a:prstGeom prst="bracketPair">
            <a:avLst/>
          </a:prstGeom>
          <a:ln w="57150">
            <a:solidFill>
              <a:srgbClr val="126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DD540-C2AC-EAC8-C6B0-DAF579190C6A}"/>
              </a:ext>
            </a:extLst>
          </p:cNvPr>
          <p:cNvSpPr txBox="1"/>
          <p:nvPr/>
        </p:nvSpPr>
        <p:spPr>
          <a:xfrm>
            <a:off x="2108197" y="7840847"/>
            <a:ext cx="75188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GB" dirty="0">
                <a:solidFill>
                  <a:srgbClr val="00B050"/>
                </a:solidFill>
              </a:rPr>
              <a:t>AI/LLM based TARA Tools can assist engineers' complete assessments at speed but with continual human oversight </a:t>
            </a:r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05F4F638-6292-6E78-2C08-EEEEC8106B37}"/>
              </a:ext>
            </a:extLst>
          </p:cNvPr>
          <p:cNvSpPr/>
          <p:nvPr/>
        </p:nvSpPr>
        <p:spPr>
          <a:xfrm>
            <a:off x="5105400" y="9122756"/>
            <a:ext cx="1143000" cy="1210517"/>
          </a:xfrm>
          <a:prstGeom prst="mathPlus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16C0-E987-EADE-327F-716EC25544E4}"/>
              </a:ext>
            </a:extLst>
          </p:cNvPr>
          <p:cNvSpPr txBox="1"/>
          <p:nvPr/>
        </p:nvSpPr>
        <p:spPr>
          <a:xfrm>
            <a:off x="228600" y="13233795"/>
            <a:ext cx="8322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2400" dirty="0"/>
              <a:t>TARA – Threat and Risk Assessment  (ISO/SAE 21434)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25428-7348-48E8-B5F3-D112974FC414}"/>
              </a:ext>
            </a:extLst>
          </p:cNvPr>
          <p:cNvSpPr txBox="1"/>
          <p:nvPr/>
        </p:nvSpPr>
        <p:spPr>
          <a:xfrm>
            <a:off x="2108197" y="4381734"/>
            <a:ext cx="7518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b="1" strike="sngStrike" dirty="0">
                <a:solidFill>
                  <a:srgbClr val="FFC000"/>
                </a:solidFill>
                <a:latin typeface="DM Sans" pitchFamily="2" charset="77"/>
              </a:rPr>
              <a:t>Excel Based TARA Tools for Threat Modelling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4B736-ECA6-C56A-569F-36B835FFE1B3}"/>
              </a:ext>
            </a:extLst>
          </p:cNvPr>
          <p:cNvSpPr txBox="1"/>
          <p:nvPr/>
        </p:nvSpPr>
        <p:spPr>
          <a:xfrm>
            <a:off x="2108196" y="6763629"/>
            <a:ext cx="78740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GB" sz="2400" strike="sngStrike" dirty="0">
                <a:solidFill>
                  <a:srgbClr val="FFC000"/>
                </a:solidFill>
              </a:rPr>
              <a:t>Lack of experienced personnel to conduct TARA Assessments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2536B3-9478-DA89-7648-F652A31AA8F9}"/>
              </a:ext>
            </a:extLst>
          </p:cNvPr>
          <p:cNvSpPr txBox="1"/>
          <p:nvPr/>
        </p:nvSpPr>
        <p:spPr>
          <a:xfrm>
            <a:off x="2108197" y="10416363"/>
            <a:ext cx="7518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2400" strike="sngStrike" dirty="0">
                <a:solidFill>
                  <a:srgbClr val="FFC000"/>
                </a:solidFill>
              </a:rPr>
              <a:t>Significant/continual human effort required to conduct TARA on &gt;60 ECU’s /Vehicle</a:t>
            </a:r>
            <a:endParaRPr lang="en-GB" sz="2400" strike="sngStrike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A0533B-B783-A02E-827C-86A9016D9E4C}"/>
              </a:ext>
            </a:extLst>
          </p:cNvPr>
          <p:cNvSpPr txBox="1"/>
          <p:nvPr/>
        </p:nvSpPr>
        <p:spPr>
          <a:xfrm>
            <a:off x="1559982" y="2658979"/>
            <a:ext cx="21941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DM Sans" pitchFamily="2" charset="77"/>
              </a:rPr>
              <a:t>It is possible to generate quality threat scenarios and mitigation controls for cybersecurity assessments by leveraging LLM’s. </a:t>
            </a:r>
          </a:p>
        </p:txBody>
      </p:sp>
      <p:pic>
        <p:nvPicPr>
          <p:cNvPr id="1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FD0E75F-B4FD-E6CC-72F5-5DBC9106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0D8431E-8773-53C9-69B4-35331F2C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B5D417-7607-3B93-C457-279F491F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"/>
    </mc:Choice>
    <mc:Fallback xmlns="">
      <p:transition spd="slow" advTm="66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431797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23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Challenges 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pic>
        <p:nvPicPr>
          <p:cNvPr id="16386" name="Picture 2" descr="A screenshot of a project&#10;&#10;Description automatically generated">
            <a:extLst>
              <a:ext uri="{FF2B5EF4-FFF2-40B4-BE49-F238E27FC236}">
                <a16:creationId xmlns:a16="http://schemas.microsoft.com/office/drawing/2014/main" id="{645FC521-C2B8-8957-7C0B-3D52B1E1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4102"/>
            <a:ext cx="10313679" cy="51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8632D-F1D4-7E87-D916-621BF276D218}"/>
              </a:ext>
            </a:extLst>
          </p:cNvPr>
          <p:cNvSpPr txBox="1"/>
          <p:nvPr/>
        </p:nvSpPr>
        <p:spPr>
          <a:xfrm>
            <a:off x="679939" y="5987534"/>
            <a:ext cx="314764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D0A8B-017A-ABC4-59B3-32D89A9BDF44}"/>
              </a:ext>
            </a:extLst>
          </p:cNvPr>
          <p:cNvSpPr txBox="1"/>
          <p:nvPr/>
        </p:nvSpPr>
        <p:spPr>
          <a:xfrm>
            <a:off x="609600" y="7543800"/>
            <a:ext cx="320040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>
              <a:latin typeface="DM Sans" pitchFamily="2" charset="77"/>
            </a:endParaRPr>
          </a:p>
          <a:p>
            <a:endParaRPr lang="en-GB" dirty="0">
              <a:latin typeface="DM Sans" pitchFamily="2" charset="77"/>
            </a:endParaRPr>
          </a:p>
          <a:p>
            <a:endParaRPr lang="en-GB" dirty="0">
              <a:latin typeface="DM Sans" pitchFamily="2" charset="77"/>
            </a:endParaRPr>
          </a:p>
          <a:p>
            <a:endParaRPr lang="en-GB" dirty="0">
              <a:latin typeface="DM Sa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FA12C-D4CF-E4F5-D9A9-F08910F9B0F6}"/>
              </a:ext>
            </a:extLst>
          </p:cNvPr>
          <p:cNvSpPr txBox="1"/>
          <p:nvPr/>
        </p:nvSpPr>
        <p:spPr>
          <a:xfrm>
            <a:off x="674077" y="7493761"/>
            <a:ext cx="313592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DM Sans" pitchFamily="2" charset="77"/>
              </a:rPr>
              <a:t>GDPR/Privacy concerns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A1716-A8B2-1778-39B4-FFBC80DF7402}"/>
              </a:ext>
            </a:extLst>
          </p:cNvPr>
          <p:cNvSpPr txBox="1"/>
          <p:nvPr/>
        </p:nvSpPr>
        <p:spPr>
          <a:xfrm>
            <a:off x="13095870" y="7570694"/>
            <a:ext cx="109071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DM Sans" pitchFamily="2" charset="77"/>
              </a:rPr>
              <a:t>Key Challenges </a:t>
            </a:r>
          </a:p>
          <a:p>
            <a:endParaRPr lang="en-GB" sz="3200" dirty="0">
              <a:latin typeface="DM Sans" pitchFamily="2" charset="77"/>
            </a:endParaRP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Limited training data </a:t>
            </a: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Limited Time – 6 months [Challenging for Certifying and Annotating results] </a:t>
            </a: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GDPR/Privacy of data [confidentiality] was not part of project but must be thoroughly addressed.</a:t>
            </a: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Model training takes long time [HPU needed]</a:t>
            </a: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Careful selection of LLM algorithms. </a:t>
            </a:r>
          </a:p>
          <a:p>
            <a:pPr marL="285750" indent="-285750">
              <a:buFont typeface="Wingdings" pitchFamily="2" charset="77"/>
              <a:buChar char="v"/>
            </a:pPr>
            <a:r>
              <a:rPr lang="en-GB" sz="3200" dirty="0">
                <a:latin typeface="DM Sans" pitchFamily="2" charset="77"/>
              </a:rPr>
              <a:t>Access to real vehicle data, DBC data and CAN Logs.</a:t>
            </a:r>
          </a:p>
        </p:txBody>
      </p:sp>
      <p:sp>
        <p:nvSpPr>
          <p:cNvPr id="14" name="Manual Operation 13">
            <a:extLst>
              <a:ext uri="{FF2B5EF4-FFF2-40B4-BE49-F238E27FC236}">
                <a16:creationId xmlns:a16="http://schemas.microsoft.com/office/drawing/2014/main" id="{18B3A228-15CD-9A7C-731B-B8FDE77D2021}"/>
              </a:ext>
            </a:extLst>
          </p:cNvPr>
          <p:cNvSpPr/>
          <p:nvPr/>
        </p:nvSpPr>
        <p:spPr>
          <a:xfrm rot="6388872">
            <a:off x="6116585" y="2804677"/>
            <a:ext cx="4890389" cy="8882235"/>
          </a:xfrm>
          <a:prstGeom prst="flowChartManualOperation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DM Sans" pitchFamily="2" charset="77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64EFE18-992D-F169-8F5B-847A0015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70A663B6-7581-E2C6-32DC-3E42B462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44BB6452-F9D6-5E0B-0753-FDF9526B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"/>
    </mc:Choice>
    <mc:Fallback xmlns="">
      <p:transition spd="slow" advTm="63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7" name="TextBox 47"/>
          <p:cNvSpPr txBox="1"/>
          <p:nvPr/>
        </p:nvSpPr>
        <p:spPr>
          <a:xfrm>
            <a:off x="23266402" y="12741726"/>
            <a:ext cx="584198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20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69A8B635-BABE-9848-BB17-E9C6DB98D56A}"/>
              </a:ext>
            </a:extLst>
          </p:cNvPr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Project Achievements</a:t>
            </a:r>
            <a:endParaRPr lang="en-US" sz="6079" dirty="0">
              <a:solidFill>
                <a:srgbClr val="1264FA"/>
              </a:solidFill>
              <a:latin typeface="DM Sans"/>
            </a:endParaRPr>
          </a:p>
        </p:txBody>
      </p:sp>
      <p:pic>
        <p:nvPicPr>
          <p:cNvPr id="1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7A53B01-D9E4-D94C-87AD-7E761464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0DE03677-475B-CB32-A9F7-5B699173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018E1B-E062-16DE-F683-86A8631F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1E284-A31C-1849-2317-29115DDF350C}"/>
              </a:ext>
            </a:extLst>
          </p:cNvPr>
          <p:cNvSpPr txBox="1"/>
          <p:nvPr/>
        </p:nvSpPr>
        <p:spPr>
          <a:xfrm>
            <a:off x="457200" y="4038600"/>
            <a:ext cx="15011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Some of our achievements this quarter - 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Research Paper submitted for ITS World Congress 2024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 - Accepted 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Attended the AESIN Plenary for Project Dissemination activity </a:t>
            </a: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LinkedIn Campaign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 - Data being put together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 marL="457200" indent="-457200"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In line to submit a paper for Automotive Cybersecurity ESCAR 2024 Conference for EU.</a:t>
            </a:r>
            <a:endParaRPr lang="en-US" sz="2800" b="0" i="0" dirty="0">
              <a:solidFill>
                <a:srgbClr val="000000"/>
              </a:solidFill>
              <a:effectLst/>
              <a:latin typeface="DM Sans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D0D0F-4D29-AA95-0489-2B535906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7239000"/>
            <a:ext cx="10381168" cy="5142186"/>
          </a:xfrm>
          <a:prstGeom prst="rect">
            <a:avLst/>
          </a:prstGeom>
        </p:spPr>
      </p:pic>
      <p:pic>
        <p:nvPicPr>
          <p:cNvPr id="13" name="Picture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0B7118C2-D8C6-EFC5-6FA5-60035B686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1" y="3933628"/>
            <a:ext cx="8305800" cy="6229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527DB3-2F90-6AEE-8C04-CA1D95152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6858000"/>
            <a:ext cx="4549477" cy="65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"/>
    </mc:Choice>
    <mc:Fallback xmlns="">
      <p:transition spd="slow" advTm="595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79857" y="3111503"/>
            <a:ext cx="15240" cy="9359903"/>
            <a:chOff x="0" y="0"/>
            <a:chExt cx="15240" cy="9359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" cy="9359900"/>
            </a:xfrm>
            <a:custGeom>
              <a:avLst/>
              <a:gdLst/>
              <a:ahLst/>
              <a:cxnLst/>
              <a:rect l="l" t="t" r="r" b="b"/>
              <a:pathLst>
                <a:path w="15240" h="9359900">
                  <a:moveTo>
                    <a:pt x="15240" y="9359900"/>
                  </a:moveTo>
                  <a:lnTo>
                    <a:pt x="0" y="0"/>
                  </a:lnTo>
                  <a:lnTo>
                    <a:pt x="0" y="9359900"/>
                  </a:lnTo>
                  <a:lnTo>
                    <a:pt x="15240" y="9359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2598403" y="5675633"/>
            <a:ext cx="8974217" cy="2679430"/>
          </a:xfrm>
          <a:custGeom>
            <a:avLst/>
            <a:gdLst/>
            <a:ahLst/>
            <a:cxnLst/>
            <a:rect l="l" t="t" r="r" b="b"/>
            <a:pathLst>
              <a:path w="8974217" h="2679430">
                <a:moveTo>
                  <a:pt x="0" y="0"/>
                </a:moveTo>
                <a:lnTo>
                  <a:pt x="8974217" y="0"/>
                </a:lnTo>
                <a:lnTo>
                  <a:pt x="8974217" y="2679430"/>
                </a:lnTo>
                <a:lnTo>
                  <a:pt x="0" y="2679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7373600" y="493711"/>
            <a:ext cx="6222997" cy="1219200"/>
          </a:xfrm>
          <a:custGeom>
            <a:avLst/>
            <a:gdLst/>
            <a:ahLst/>
            <a:cxnLst/>
            <a:rect l="l" t="t" r="r" b="b"/>
            <a:pathLst>
              <a:path w="6222997" h="1219200">
                <a:moveTo>
                  <a:pt x="0" y="0"/>
                </a:moveTo>
                <a:lnTo>
                  <a:pt x="6222997" y="0"/>
                </a:lnTo>
                <a:lnTo>
                  <a:pt x="62229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2" b="-59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2598403" y="2341110"/>
            <a:ext cx="6730376" cy="99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4800" dirty="0">
                <a:solidFill>
                  <a:srgbClr val="FFFFFF"/>
                </a:solidFill>
                <a:latin typeface="DM Sans Bold"/>
              </a:rPr>
              <a:t>Company </a:t>
            </a:r>
            <a:r>
              <a:rPr lang="en-US" sz="4800" dirty="0">
                <a:solidFill>
                  <a:srgbClr val="1264FA"/>
                </a:solidFill>
                <a:latin typeface="DM Sans Bold"/>
              </a:rPr>
              <a:t>Details</a:t>
            </a:r>
            <a:endParaRPr lang="en-US" sz="4000" dirty="0">
              <a:solidFill>
                <a:srgbClr val="1264FA"/>
              </a:solidFill>
              <a:latin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37176" y="3409693"/>
            <a:ext cx="2191560" cy="5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Registered 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8403" y="9380344"/>
            <a:ext cx="288785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Contact Details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8403" y="10106798"/>
            <a:ext cx="10139676" cy="1418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1"/>
              </a:lnSpc>
            </a:pPr>
            <a:r>
              <a:rPr lang="en-US" sz="3808" dirty="0">
                <a:solidFill>
                  <a:srgbClr val="FFFFFF"/>
                </a:solidFill>
                <a:latin typeface="DM Sans"/>
              </a:rPr>
              <a:t>Mr. Saket Mohan </a:t>
            </a:r>
          </a:p>
          <a:p>
            <a:pPr algn="l">
              <a:lnSpc>
                <a:spcPts val="5701"/>
              </a:lnSpc>
            </a:pPr>
            <a:r>
              <a:rPr lang="en-US" sz="3808" dirty="0">
                <a:solidFill>
                  <a:srgbClr val="FFFFFF"/>
                </a:solidFill>
                <a:latin typeface="DM Sans"/>
              </a:rPr>
              <a:t>Email: saket.mohan@secureelements.co.uk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9151" y="2704372"/>
            <a:ext cx="365730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800" dirty="0">
                <a:solidFill>
                  <a:srgbClr val="FFFFFF"/>
                </a:solidFill>
                <a:latin typeface="DM Sans Bold"/>
              </a:rPr>
              <a:t>Thank you</a:t>
            </a:r>
            <a:endParaRPr lang="en-US" sz="4800" dirty="0">
              <a:solidFill>
                <a:srgbClr val="2C4FE8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1100" y="3822316"/>
            <a:ext cx="751318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DM Sans"/>
              </a:rPr>
              <a:t>Secure Elements Ltd.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F7E6B5C-0941-1AAF-474D-0F8527A45E95}"/>
              </a:ext>
            </a:extLst>
          </p:cNvPr>
          <p:cNvSpPr txBox="1"/>
          <p:nvPr/>
        </p:nvSpPr>
        <p:spPr>
          <a:xfrm>
            <a:off x="0" y="4279866"/>
            <a:ext cx="11549377" cy="279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endParaRPr lang="en-US" sz="3600" dirty="0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5499"/>
              </a:lnSpc>
            </a:pPr>
            <a:r>
              <a:rPr lang="en-US" sz="4000" dirty="0">
                <a:solidFill>
                  <a:srgbClr val="FFFFFF"/>
                </a:solidFill>
                <a:latin typeface="DM Sans Bold"/>
              </a:rPr>
              <a:t>Interested in Trialing </a:t>
            </a:r>
            <a:r>
              <a:rPr lang="en-US" sz="4000" dirty="0">
                <a:solidFill>
                  <a:srgbClr val="1264FA"/>
                </a:solidFill>
                <a:latin typeface="DM Sans Bold"/>
              </a:rPr>
              <a:t>CRISKLE</a:t>
            </a:r>
            <a:r>
              <a:rPr lang="en-US" sz="4000" dirty="0">
                <a:solidFill>
                  <a:srgbClr val="FFFFFF"/>
                </a:solidFill>
                <a:latin typeface="DM Sans Bold"/>
              </a:rPr>
              <a:t> for Cybersecurity Risk Assessments to achieve UNECE R155 compliance ? </a:t>
            </a:r>
            <a:endParaRPr lang="en-US" sz="4000" dirty="0">
              <a:solidFill>
                <a:srgbClr val="2C4FE8"/>
              </a:solidFill>
              <a:latin typeface="DM Sans Bold"/>
            </a:endParaRPr>
          </a:p>
        </p:txBody>
      </p:sp>
      <p:pic>
        <p:nvPicPr>
          <p:cNvPr id="19" name="Picture 18" descr="A qr code with text&#10;&#10;Description automatically generated">
            <a:extLst>
              <a:ext uri="{FF2B5EF4-FFF2-40B4-BE49-F238E27FC236}">
                <a16:creationId xmlns:a16="http://schemas.microsoft.com/office/drawing/2014/main" id="{08DFDB15-6C43-D664-3A49-14D43545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7746850"/>
            <a:ext cx="3352800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2"/>
    </mc:Choice>
    <mc:Fallback xmlns="">
      <p:transition spd="slow" advTm="64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3" name="Picture 8" descr="BridgeAI Live training course series | The Alan Turing Institute">
            <a:extLst>
              <a:ext uri="{FF2B5EF4-FFF2-40B4-BE49-F238E27FC236}">
                <a16:creationId xmlns:a16="http://schemas.microsoft.com/office/drawing/2014/main" id="{76BBFEE9-14BE-22A2-4953-DAA4CDCA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463"/>
            <a:ext cx="24384000" cy="101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EFCCC89-D5B9-ECB9-4CE8-8035BDC6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4950791-6E6A-60B5-AE0E-2BB50905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90FD434D-0705-E007-4FE1-1EAC8B32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9"/>
    </mc:Choice>
    <mc:Fallback xmlns="">
      <p:transition spd="slow" advTm="53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5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8197" y="1488176"/>
            <a:ext cx="20828003" cy="1771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FFFFFF"/>
                </a:solidFill>
                <a:latin typeface="DM Sans" pitchFamily="2" charset="77"/>
              </a:rPr>
              <a:t>Feasibility Study </a:t>
            </a:r>
          </a:p>
          <a:p>
            <a:pPr algn="l">
              <a:lnSpc>
                <a:spcPts val="6900"/>
              </a:lnSpc>
            </a:pPr>
            <a:r>
              <a:rPr lang="en-US" sz="4800" dirty="0">
                <a:solidFill>
                  <a:srgbClr val="1264FA"/>
                </a:solidFill>
                <a:latin typeface="DM Sans" pitchFamily="2" charset="77"/>
              </a:rPr>
              <a:t>GenAI in Automotive Cybersecurity Threat Modelling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66403" y="12742164"/>
            <a:ext cx="217742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 pitchFamily="2" charset="77"/>
              </a:rPr>
              <a:t>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DF18AA-860D-AFB4-764C-ECC558E49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25902"/>
              </p:ext>
            </p:extLst>
          </p:nvPr>
        </p:nvGraphicFramePr>
        <p:xfrm>
          <a:off x="2108197" y="3452735"/>
          <a:ext cx="18313403" cy="88965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729136">
                  <a:extLst>
                    <a:ext uri="{9D8B030D-6E8A-4147-A177-3AD203B41FA5}">
                      <a16:colId xmlns:a16="http://schemas.microsoft.com/office/drawing/2014/main" val="1768172983"/>
                    </a:ext>
                  </a:extLst>
                </a:gridCol>
                <a:gridCol w="13584267">
                  <a:extLst>
                    <a:ext uri="{9D8B030D-6E8A-4147-A177-3AD203B41FA5}">
                      <a16:colId xmlns:a16="http://schemas.microsoft.com/office/drawing/2014/main" val="4197041096"/>
                    </a:ext>
                  </a:extLst>
                </a:gridCol>
              </a:tblGrid>
              <a:tr h="10103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Project 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GenAI in Automotive Cybersecurity Threat Modelling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287810"/>
                  </a:ext>
                </a:extLst>
              </a:tr>
              <a:tr h="10103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Project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10080056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6884"/>
                  </a:ext>
                </a:extLst>
              </a:tr>
              <a:tr h="13303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Start Date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1</a:t>
                      </a:r>
                      <a:r>
                        <a:rPr lang="en-GB" sz="3200" baseline="300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st</a:t>
                      </a: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 Oct 2023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118529"/>
                  </a:ext>
                </a:extLst>
              </a:tr>
              <a:tr h="13303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End Date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30</a:t>
                      </a:r>
                      <a:r>
                        <a:rPr lang="en-GB" sz="3200" baseline="300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th</a:t>
                      </a: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 March 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62337"/>
                  </a:ext>
                </a:extLst>
              </a:tr>
              <a:tr h="13303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Project Funding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GBP 50,000 (Grant)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Sector - Transport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28971"/>
                  </a:ext>
                </a:extLst>
              </a:tr>
              <a:tr h="13303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Funding Agency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Innovate UK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37635"/>
                  </a:ext>
                </a:extLst>
              </a:tr>
              <a:tr h="13303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Project Partners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Secure Elements Ltd (Lead)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Swansea University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GB" sz="3200" dirty="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Techworks (AESIN)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574320"/>
                  </a:ext>
                </a:extLst>
              </a:tr>
            </a:tbl>
          </a:graphicData>
        </a:graphic>
      </p:graphicFrame>
      <p:pic>
        <p:nvPicPr>
          <p:cNvPr id="2050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A4CE5C8-CF49-73DB-1BC2-B0C76D9F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A847D7E9-7344-F6BB-7632-EC399414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E5622494-4874-3F54-98B4-F37B9D85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novate UK BridgeAI – Futurebuild">
            <a:extLst>
              <a:ext uri="{FF2B5EF4-FFF2-40B4-BE49-F238E27FC236}">
                <a16:creationId xmlns:a16="http://schemas.microsoft.com/office/drawing/2014/main" id="{29F378CF-B205-5DF7-0ACD-8323AA8C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992" y="127012"/>
            <a:ext cx="1716854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"/>
    </mc:Choice>
    <mc:Fallback xmlns="">
      <p:transition spd="slow" advTm="20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08197" y="3832860"/>
            <a:ext cx="2590800" cy="15240"/>
            <a:chOff x="0" y="0"/>
            <a:chExt cx="2590800" cy="152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0800" cy="15240"/>
            </a:xfrm>
            <a:custGeom>
              <a:avLst/>
              <a:gdLst/>
              <a:ahLst/>
              <a:cxnLst/>
              <a:rect l="l" t="t" r="r" b="b"/>
              <a:pathLst>
                <a:path w="2590800" h="15240">
                  <a:moveTo>
                    <a:pt x="0" y="15240"/>
                  </a:moveTo>
                  <a:lnTo>
                    <a:pt x="2590800" y="1524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08197" y="1488176"/>
            <a:ext cx="9833648" cy="169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FFFFFF"/>
                </a:solidFill>
                <a:latin typeface="DM Sans Bold"/>
              </a:rPr>
              <a:t>Automotive</a:t>
            </a:r>
          </a:p>
          <a:p>
            <a:pPr algn="l">
              <a:lnSpc>
                <a:spcPts val="6900"/>
              </a:lnSpc>
            </a:pPr>
            <a:r>
              <a:rPr lang="en-US" sz="4000" dirty="0">
                <a:solidFill>
                  <a:srgbClr val="2B6DE6"/>
                </a:solidFill>
                <a:latin typeface="DM Sans Bold"/>
              </a:rPr>
              <a:t>Cybersecurity Hype Cycle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07545" y="12371827"/>
            <a:ext cx="16671255" cy="59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600" dirty="0">
                <a:solidFill>
                  <a:srgbClr val="FFFFFF"/>
                </a:solidFill>
                <a:latin typeface="DM Sans"/>
              </a:rPr>
              <a:t>GenAI led cybersecurity solutions for automotive are an innovation trigger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66403" y="12742164"/>
            <a:ext cx="214627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/>
              </a:rPr>
              <a:t>4</a:t>
            </a:r>
          </a:p>
        </p:txBody>
      </p:sp>
      <p:sp>
        <p:nvSpPr>
          <p:cNvPr id="18" name="Freeform 24">
            <a:extLst>
              <a:ext uri="{FF2B5EF4-FFF2-40B4-BE49-F238E27FC236}">
                <a16:creationId xmlns:a16="http://schemas.microsoft.com/office/drawing/2014/main" id="{0BBCF8D5-87CD-BE43-EF61-5CE133459858}"/>
              </a:ext>
            </a:extLst>
          </p:cNvPr>
          <p:cNvSpPr/>
          <p:nvPr/>
        </p:nvSpPr>
        <p:spPr>
          <a:xfrm>
            <a:off x="22716600" y="287454"/>
            <a:ext cx="1267392" cy="1158780"/>
          </a:xfrm>
          <a:custGeom>
            <a:avLst/>
            <a:gdLst/>
            <a:ahLst/>
            <a:cxnLst/>
            <a:rect l="l" t="t" r="r" b="b"/>
            <a:pathLst>
              <a:path w="1346197" h="1219200">
                <a:moveTo>
                  <a:pt x="0" y="0"/>
                </a:moveTo>
                <a:lnTo>
                  <a:pt x="1346197" y="0"/>
                </a:lnTo>
                <a:lnTo>
                  <a:pt x="13461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92" r="-362265" b="-592"/>
            </a:stretch>
          </a:blipFill>
        </p:spPr>
        <p:txBody>
          <a:bodyPr/>
          <a:lstStyle/>
          <a:p>
            <a:endParaRPr lang="en-GB" sz="3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4CD56-48BD-CFE7-A3B1-882DB4FA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22648"/>
            <a:ext cx="10978889" cy="73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1 (29)">
            <a:extLst>
              <a:ext uri="{FF2B5EF4-FFF2-40B4-BE49-F238E27FC236}">
                <a16:creationId xmlns:a16="http://schemas.microsoft.com/office/drawing/2014/main" id="{409B2F3F-6B04-90D6-65BE-E6533C8E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27" y="3199422"/>
            <a:ext cx="11429973" cy="861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7C1CA3-6829-E8D4-E4DD-333ACFEE21BB}"/>
              </a:ext>
            </a:extLst>
          </p:cNvPr>
          <p:cNvSpPr txBox="1"/>
          <p:nvPr/>
        </p:nvSpPr>
        <p:spPr>
          <a:xfrm>
            <a:off x="13258800" y="7848600"/>
            <a:ext cx="2590800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3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"/>
    </mc:Choice>
    <mc:Fallback xmlns="">
      <p:transition spd="slow" advTm="27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08197" y="3832860"/>
            <a:ext cx="2590800" cy="15240"/>
            <a:chOff x="0" y="0"/>
            <a:chExt cx="2590800" cy="152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0800" cy="15240"/>
            </a:xfrm>
            <a:custGeom>
              <a:avLst/>
              <a:gdLst/>
              <a:ahLst/>
              <a:cxnLst/>
              <a:rect l="l" t="t" r="r" b="b"/>
              <a:pathLst>
                <a:path w="2590800" h="15240">
                  <a:moveTo>
                    <a:pt x="0" y="15240"/>
                  </a:moveTo>
                  <a:lnTo>
                    <a:pt x="2590800" y="1524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AA7D76F7-5777-28D9-132A-50D0541338C2}"/>
              </a:ext>
            </a:extLst>
          </p:cNvPr>
          <p:cNvSpPr txBox="1"/>
          <p:nvPr/>
        </p:nvSpPr>
        <p:spPr>
          <a:xfrm>
            <a:off x="16819012" y="4198433"/>
            <a:ext cx="2629257" cy="524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036" dirty="0">
                <a:solidFill>
                  <a:srgbClr val="FFFFFF"/>
                </a:solidFill>
                <a:latin typeface="DM Sans"/>
              </a:rPr>
              <a:t>+ 3 to 5 Years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33829" y="7124699"/>
            <a:ext cx="495300" cy="495348"/>
            <a:chOff x="0" y="0"/>
            <a:chExt cx="495300" cy="495338"/>
          </a:xfrm>
        </p:grpSpPr>
        <p:sp>
          <p:nvSpPr>
            <p:cNvPr id="8" name="Freeform 8"/>
            <p:cNvSpPr/>
            <p:nvPr/>
          </p:nvSpPr>
          <p:spPr>
            <a:xfrm>
              <a:off x="63119" y="63246"/>
              <a:ext cx="369189" cy="368935"/>
            </a:xfrm>
            <a:custGeom>
              <a:avLst/>
              <a:gdLst/>
              <a:ahLst/>
              <a:cxnLst/>
              <a:rect l="l" t="t" r="r" b="b"/>
              <a:pathLst>
                <a:path w="369189" h="368935">
                  <a:moveTo>
                    <a:pt x="169545" y="635"/>
                  </a:moveTo>
                  <a:cubicBezTo>
                    <a:pt x="131699" y="4191"/>
                    <a:pt x="96774" y="18161"/>
                    <a:pt x="68326" y="41275"/>
                  </a:cubicBezTo>
                  <a:cubicBezTo>
                    <a:pt x="61087" y="47244"/>
                    <a:pt x="47244" y="60960"/>
                    <a:pt x="41402" y="68199"/>
                  </a:cubicBezTo>
                  <a:cubicBezTo>
                    <a:pt x="20955" y="93599"/>
                    <a:pt x="7366" y="124460"/>
                    <a:pt x="2159" y="157734"/>
                  </a:cubicBezTo>
                  <a:cubicBezTo>
                    <a:pt x="635" y="167767"/>
                    <a:pt x="0" y="190881"/>
                    <a:pt x="1016" y="201930"/>
                  </a:cubicBezTo>
                  <a:cubicBezTo>
                    <a:pt x="5715" y="251841"/>
                    <a:pt x="31623" y="299339"/>
                    <a:pt x="70485" y="329438"/>
                  </a:cubicBezTo>
                  <a:cubicBezTo>
                    <a:pt x="97282" y="350266"/>
                    <a:pt x="126111" y="362458"/>
                    <a:pt x="160655" y="367665"/>
                  </a:cubicBezTo>
                  <a:cubicBezTo>
                    <a:pt x="169418" y="368935"/>
                    <a:pt x="200152" y="368935"/>
                    <a:pt x="208915" y="367665"/>
                  </a:cubicBezTo>
                  <a:cubicBezTo>
                    <a:pt x="229997" y="364490"/>
                    <a:pt x="248158" y="358902"/>
                    <a:pt x="265811" y="350266"/>
                  </a:cubicBezTo>
                  <a:cubicBezTo>
                    <a:pt x="303149" y="331978"/>
                    <a:pt x="332232" y="302768"/>
                    <a:pt x="350520" y="265684"/>
                  </a:cubicBezTo>
                  <a:cubicBezTo>
                    <a:pt x="359156" y="247904"/>
                    <a:pt x="364744" y="229743"/>
                    <a:pt x="367919" y="208661"/>
                  </a:cubicBezTo>
                  <a:cubicBezTo>
                    <a:pt x="369189" y="199898"/>
                    <a:pt x="369189" y="169164"/>
                    <a:pt x="367919" y="160401"/>
                  </a:cubicBezTo>
                  <a:cubicBezTo>
                    <a:pt x="362712" y="125857"/>
                    <a:pt x="350520" y="97028"/>
                    <a:pt x="329692" y="70231"/>
                  </a:cubicBezTo>
                  <a:cubicBezTo>
                    <a:pt x="299847" y="31750"/>
                    <a:pt x="252222" y="5715"/>
                    <a:pt x="203327" y="889"/>
                  </a:cubicBezTo>
                  <a:cubicBezTo>
                    <a:pt x="196088" y="127"/>
                    <a:pt x="175895" y="0"/>
                    <a:pt x="169799" y="508"/>
                  </a:cubicBezTo>
                  <a:close/>
                  <a:moveTo>
                    <a:pt x="199771" y="28956"/>
                  </a:moveTo>
                  <a:cubicBezTo>
                    <a:pt x="254000" y="34417"/>
                    <a:pt x="301117" y="67310"/>
                    <a:pt x="325120" y="116459"/>
                  </a:cubicBezTo>
                  <a:cubicBezTo>
                    <a:pt x="351028" y="169545"/>
                    <a:pt x="344678" y="232029"/>
                    <a:pt x="308610" y="279654"/>
                  </a:cubicBezTo>
                  <a:lnTo>
                    <a:pt x="301117" y="288544"/>
                  </a:lnTo>
                  <a:cubicBezTo>
                    <a:pt x="283718" y="306705"/>
                    <a:pt x="270256" y="316357"/>
                    <a:pt x="252603" y="325120"/>
                  </a:cubicBezTo>
                  <a:cubicBezTo>
                    <a:pt x="209550" y="346202"/>
                    <a:pt x="159639" y="346202"/>
                    <a:pt x="116459" y="325247"/>
                  </a:cubicBezTo>
                  <a:cubicBezTo>
                    <a:pt x="48895" y="292227"/>
                    <a:pt x="14605" y="217297"/>
                    <a:pt x="33528" y="144399"/>
                  </a:cubicBezTo>
                  <a:lnTo>
                    <a:pt x="44450" y="115824"/>
                  </a:lnTo>
                  <a:cubicBezTo>
                    <a:pt x="59690" y="84836"/>
                    <a:pt x="85090" y="59563"/>
                    <a:pt x="116332" y="44323"/>
                  </a:cubicBezTo>
                  <a:cubicBezTo>
                    <a:pt x="133858" y="35814"/>
                    <a:pt x="152400" y="30607"/>
                    <a:pt x="171196" y="28956"/>
                  </a:cubicBezTo>
                  <a:cubicBezTo>
                    <a:pt x="177800" y="28321"/>
                    <a:pt x="192786" y="28575"/>
                    <a:pt x="199771" y="292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2019" y="159893"/>
              <a:ext cx="188341" cy="177419"/>
            </a:xfrm>
            <a:custGeom>
              <a:avLst/>
              <a:gdLst/>
              <a:ahLst/>
              <a:cxnLst/>
              <a:rect l="l" t="t" r="r" b="b"/>
              <a:pathLst>
                <a:path w="188341" h="177419">
                  <a:moveTo>
                    <a:pt x="94615" y="1397"/>
                  </a:moveTo>
                  <a:lnTo>
                    <a:pt x="84455" y="12827"/>
                  </a:lnTo>
                  <a:cubicBezTo>
                    <a:pt x="88138" y="21717"/>
                    <a:pt x="97028" y="31115"/>
                    <a:pt x="113919" y="48006"/>
                  </a:cubicBezTo>
                  <a:lnTo>
                    <a:pt x="139192" y="73406"/>
                  </a:lnTo>
                  <a:lnTo>
                    <a:pt x="78486" y="73406"/>
                  </a:lnTo>
                  <a:cubicBezTo>
                    <a:pt x="39243" y="73406"/>
                    <a:pt x="16510" y="73660"/>
                    <a:pt x="14351" y="74168"/>
                  </a:cubicBezTo>
                  <a:cubicBezTo>
                    <a:pt x="0" y="77470"/>
                    <a:pt x="0" y="98044"/>
                    <a:pt x="14351" y="101346"/>
                  </a:cubicBezTo>
                  <a:cubicBezTo>
                    <a:pt x="16383" y="101854"/>
                    <a:pt x="39243" y="102108"/>
                    <a:pt x="78486" y="102108"/>
                  </a:cubicBezTo>
                  <a:lnTo>
                    <a:pt x="139319" y="102108"/>
                  </a:lnTo>
                  <a:lnTo>
                    <a:pt x="114046" y="127508"/>
                  </a:lnTo>
                  <a:cubicBezTo>
                    <a:pt x="97155" y="144399"/>
                    <a:pt x="88392" y="153797"/>
                    <a:pt x="87503" y="155575"/>
                  </a:cubicBezTo>
                  <a:lnTo>
                    <a:pt x="86106" y="163830"/>
                  </a:lnTo>
                  <a:cubicBezTo>
                    <a:pt x="90932" y="174244"/>
                    <a:pt x="98679" y="177419"/>
                    <a:pt x="105664" y="174625"/>
                  </a:cubicBezTo>
                  <a:cubicBezTo>
                    <a:pt x="108966" y="173228"/>
                    <a:pt x="184404" y="98171"/>
                    <a:pt x="186563" y="94234"/>
                  </a:cubicBezTo>
                  <a:lnTo>
                    <a:pt x="188341" y="85090"/>
                  </a:lnTo>
                  <a:cubicBezTo>
                    <a:pt x="185801" y="80137"/>
                    <a:pt x="167640" y="61468"/>
                    <a:pt x="146304" y="40259"/>
                  </a:cubicBezTo>
                  <a:cubicBezTo>
                    <a:pt x="113157" y="7239"/>
                    <a:pt x="107061" y="1524"/>
                    <a:pt x="104648" y="889"/>
                  </a:cubicBezTo>
                  <a:lnTo>
                    <a:pt x="97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08197" y="1488176"/>
            <a:ext cx="9833648" cy="17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80" dirty="0">
                <a:solidFill>
                  <a:srgbClr val="FFFFFF"/>
                </a:solidFill>
                <a:latin typeface="DM Sans Bold"/>
              </a:rPr>
              <a:t>Automotive</a:t>
            </a:r>
          </a:p>
          <a:p>
            <a:pPr algn="l">
              <a:lnSpc>
                <a:spcPts val="6900"/>
              </a:lnSpc>
            </a:pPr>
            <a:r>
              <a:rPr lang="en-US" sz="6079" dirty="0">
                <a:solidFill>
                  <a:srgbClr val="2B6DE6"/>
                </a:solidFill>
                <a:latin typeface="DM Sans Bold"/>
              </a:rPr>
              <a:t>Cybersecurity</a:t>
            </a:r>
          </a:p>
        </p:txBody>
      </p:sp>
      <p:pic>
        <p:nvPicPr>
          <p:cNvPr id="21" name="Picture 20" descr="A car with a circular object with icons around it&#10;&#10;Description automatically generated with medium confidence">
            <a:extLst>
              <a:ext uri="{FF2B5EF4-FFF2-40B4-BE49-F238E27FC236}">
                <a16:creationId xmlns:a16="http://schemas.microsoft.com/office/drawing/2014/main" id="{751244EE-5C99-E88B-583E-BA7A6705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65" y="4956706"/>
            <a:ext cx="8465674" cy="493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B72746-8642-0E19-B01B-87B6423BD2E1}"/>
              </a:ext>
            </a:extLst>
          </p:cNvPr>
          <p:cNvSpPr/>
          <p:nvPr/>
        </p:nvSpPr>
        <p:spPr>
          <a:xfrm>
            <a:off x="13812165" y="9893748"/>
            <a:ext cx="8465674" cy="1155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900"/>
              </a:lnSpc>
            </a:pPr>
            <a:r>
              <a:rPr lang="en-US" sz="2000" dirty="0">
                <a:solidFill>
                  <a:srgbClr val="000000"/>
                </a:solidFill>
                <a:latin typeface="DM Sans"/>
              </a:rPr>
              <a:t>CASE | C - connected, A - automated, S - shared, E – electric</a:t>
            </a:r>
          </a:p>
          <a:p>
            <a:pPr algn="ctr">
              <a:lnSpc>
                <a:spcPts val="49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Software Defined Vehicles Governing Safety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30432" y="7067292"/>
            <a:ext cx="1803397" cy="51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036" dirty="0">
                <a:solidFill>
                  <a:srgbClr val="FFFFFF"/>
                </a:solidFill>
                <a:latin typeface="DM Sans"/>
              </a:rPr>
              <a:t>Transition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66403" y="12742164"/>
            <a:ext cx="214627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/>
              </a:rPr>
              <a:t>3</a:t>
            </a:r>
          </a:p>
        </p:txBody>
      </p:sp>
      <p:pic>
        <p:nvPicPr>
          <p:cNvPr id="25" name="Picture 24" descr="A car driving on a road&#10;&#10;Description automatically generated">
            <a:extLst>
              <a:ext uri="{FF2B5EF4-FFF2-40B4-BE49-F238E27FC236}">
                <a16:creationId xmlns:a16="http://schemas.microsoft.com/office/drawing/2014/main" id="{35FB591D-B6C1-2BE7-D722-9E97637A6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73" y="4956707"/>
            <a:ext cx="8465674" cy="493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Freeform 24">
            <a:extLst>
              <a:ext uri="{FF2B5EF4-FFF2-40B4-BE49-F238E27FC236}">
                <a16:creationId xmlns:a16="http://schemas.microsoft.com/office/drawing/2014/main" id="{0BBCF8D5-87CD-BE43-EF61-5CE133459858}"/>
              </a:ext>
            </a:extLst>
          </p:cNvPr>
          <p:cNvSpPr/>
          <p:nvPr/>
        </p:nvSpPr>
        <p:spPr>
          <a:xfrm>
            <a:off x="22716600" y="287454"/>
            <a:ext cx="1267392" cy="1158780"/>
          </a:xfrm>
          <a:custGeom>
            <a:avLst/>
            <a:gdLst/>
            <a:ahLst/>
            <a:cxnLst/>
            <a:rect l="l" t="t" r="r" b="b"/>
            <a:pathLst>
              <a:path w="1346197" h="1219200">
                <a:moveTo>
                  <a:pt x="0" y="0"/>
                </a:moveTo>
                <a:lnTo>
                  <a:pt x="1346197" y="0"/>
                </a:lnTo>
                <a:lnTo>
                  <a:pt x="13461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2" r="-362265" b="-592"/>
            </a:stretch>
          </a:blipFill>
        </p:spPr>
        <p:txBody>
          <a:bodyPr/>
          <a:lstStyle/>
          <a:p>
            <a:endParaRPr lang="en-GB" sz="36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0875EC-A4E0-A5B5-C4A7-2085C302E920}"/>
              </a:ext>
            </a:extLst>
          </p:cNvPr>
          <p:cNvSpPr/>
          <p:nvPr/>
        </p:nvSpPr>
        <p:spPr>
          <a:xfrm>
            <a:off x="2026572" y="9893747"/>
            <a:ext cx="8465675" cy="1155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9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Partially Connected Human Driven Cars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454D5A8-27E1-67C0-5B57-0FA8E14A240A}"/>
              </a:ext>
            </a:extLst>
          </p:cNvPr>
          <p:cNvSpPr txBox="1"/>
          <p:nvPr/>
        </p:nvSpPr>
        <p:spPr>
          <a:xfrm>
            <a:off x="5543571" y="4206867"/>
            <a:ext cx="1407776" cy="524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036" dirty="0">
                <a:solidFill>
                  <a:srgbClr val="FFFFFF"/>
                </a:solidFill>
                <a:latin typeface="DM Sans"/>
              </a:rPr>
              <a:t>Today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8481" y="11631855"/>
            <a:ext cx="238670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200" dirty="0">
                <a:solidFill>
                  <a:srgbClr val="FFFFFF"/>
                </a:solidFill>
                <a:latin typeface="DM Sans"/>
              </a:rPr>
              <a:t>Transition to </a:t>
            </a:r>
            <a:r>
              <a:rPr lang="en-US" sz="3200" b="1" dirty="0">
                <a:solidFill>
                  <a:srgbClr val="FFFFFF"/>
                </a:solidFill>
                <a:latin typeface="DM Sans"/>
              </a:rPr>
              <a:t>Software Defined Connected Vehicles </a:t>
            </a:r>
            <a:r>
              <a:rPr lang="en-US" sz="3200" dirty="0">
                <a:solidFill>
                  <a:srgbClr val="FFFFFF"/>
                </a:solidFill>
                <a:latin typeface="DM Sans"/>
              </a:rPr>
              <a:t>brings Substantial Safety, </a:t>
            </a:r>
            <a:r>
              <a:rPr lang="en-US" sz="4000" b="1" dirty="0">
                <a:solidFill>
                  <a:srgbClr val="FFFFFF"/>
                </a:solidFill>
                <a:latin typeface="DM Sans"/>
              </a:rPr>
              <a:t>Security</a:t>
            </a:r>
            <a:r>
              <a:rPr lang="en-US" sz="3200" dirty="0">
                <a:solidFill>
                  <a:srgbClr val="FFFFFF"/>
                </a:solidFill>
                <a:latin typeface="DM Sans"/>
              </a:rPr>
              <a:t> And Liability Risks For Automakers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"/>
    </mc:Choice>
    <mc:Fallback xmlns="">
      <p:transition spd="slow" advTm="24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349327" y="4474752"/>
            <a:ext cx="25403" cy="6337506"/>
            <a:chOff x="0" y="0"/>
            <a:chExt cx="25400" cy="6337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00" cy="6337554"/>
            </a:xfrm>
            <a:custGeom>
              <a:avLst/>
              <a:gdLst/>
              <a:ahLst/>
              <a:cxnLst/>
              <a:rect l="l" t="t" r="r" b="b"/>
              <a:pathLst>
                <a:path w="25400" h="6337554">
                  <a:moveTo>
                    <a:pt x="25400" y="6337554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6337554"/>
                  </a:lnTo>
                  <a:lnTo>
                    <a:pt x="25400" y="6337554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037731" y="4097201"/>
            <a:ext cx="235572" cy="7092608"/>
            <a:chOff x="0" y="-551854"/>
            <a:chExt cx="235575" cy="7092608"/>
          </a:xfrm>
        </p:grpSpPr>
        <p:sp>
          <p:nvSpPr>
            <p:cNvPr id="13" name="Freeform 13"/>
            <p:cNvSpPr/>
            <p:nvPr/>
          </p:nvSpPr>
          <p:spPr>
            <a:xfrm>
              <a:off x="0" y="-551854"/>
              <a:ext cx="235575" cy="7092608"/>
            </a:xfrm>
            <a:custGeom>
              <a:avLst/>
              <a:gdLst/>
              <a:ahLst/>
              <a:cxnLst/>
              <a:rect l="l" t="t" r="r" b="b"/>
              <a:pathLst>
                <a:path w="203200" h="6540754">
                  <a:moveTo>
                    <a:pt x="101600" y="6540754"/>
                  </a:moveTo>
                  <a:cubicBezTo>
                    <a:pt x="157734" y="6540754"/>
                    <a:pt x="203200" y="6495288"/>
                    <a:pt x="203200" y="6439154"/>
                  </a:cubicBezTo>
                  <a:cubicBezTo>
                    <a:pt x="203200" y="6383020"/>
                    <a:pt x="157734" y="6337554"/>
                    <a:pt x="101600" y="6337554"/>
                  </a:cubicBezTo>
                  <a:cubicBezTo>
                    <a:pt x="45466" y="6337554"/>
                    <a:pt x="0" y="6383020"/>
                    <a:pt x="0" y="6439154"/>
                  </a:cubicBezTo>
                  <a:cubicBezTo>
                    <a:pt x="0" y="6495288"/>
                    <a:pt x="45466" y="6540754"/>
                    <a:pt x="101600" y="6540754"/>
                  </a:cubicBezTo>
                  <a:close/>
                  <a:moveTo>
                    <a:pt x="101600" y="203200"/>
                  </a:moveTo>
                  <a:cubicBezTo>
                    <a:pt x="157734" y="203200"/>
                    <a:pt x="203200" y="157734"/>
                    <a:pt x="203200" y="101600"/>
                  </a:cubicBezTo>
                  <a:cubicBezTo>
                    <a:pt x="203200" y="45466"/>
                    <a:pt x="157734" y="0"/>
                    <a:pt x="101600" y="0"/>
                  </a:cubicBezTo>
                  <a:cubicBezTo>
                    <a:pt x="45466" y="0"/>
                    <a:pt x="0" y="45466"/>
                    <a:pt x="0" y="101600"/>
                  </a:cubicBezTo>
                  <a:cubicBezTo>
                    <a:pt x="0" y="157734"/>
                    <a:pt x="45466" y="203200"/>
                    <a:pt x="101600" y="203200"/>
                  </a:cubicBezTo>
                  <a:close/>
                  <a:moveTo>
                    <a:pt x="120650" y="6439154"/>
                  </a:moveTo>
                  <a:lnTo>
                    <a:pt x="120650" y="101600"/>
                  </a:lnTo>
                  <a:lnTo>
                    <a:pt x="82550" y="101600"/>
                  </a:lnTo>
                  <a:lnTo>
                    <a:pt x="82550" y="6439154"/>
                  </a:lnTo>
                  <a:lnTo>
                    <a:pt x="120650" y="6439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463803" y="10478355"/>
            <a:ext cx="1103833" cy="403555"/>
          </a:xfrm>
          <a:custGeom>
            <a:avLst/>
            <a:gdLst/>
            <a:ahLst/>
            <a:cxnLst/>
            <a:rect l="l" t="t" r="r" b="b"/>
            <a:pathLst>
              <a:path w="1103833" h="403555">
                <a:moveTo>
                  <a:pt x="0" y="0"/>
                </a:moveTo>
                <a:lnTo>
                  <a:pt x="1103833" y="0"/>
                </a:lnTo>
                <a:lnTo>
                  <a:pt x="1103833" y="403555"/>
                </a:lnTo>
                <a:lnTo>
                  <a:pt x="0" y="40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619775" y="9796946"/>
            <a:ext cx="439160" cy="415423"/>
          </a:xfrm>
          <a:custGeom>
            <a:avLst/>
            <a:gdLst/>
            <a:ahLst/>
            <a:cxnLst/>
            <a:rect l="l" t="t" r="r" b="b"/>
            <a:pathLst>
              <a:path w="439160" h="415423">
                <a:moveTo>
                  <a:pt x="0" y="0"/>
                </a:moveTo>
                <a:lnTo>
                  <a:pt x="439160" y="0"/>
                </a:lnTo>
                <a:lnTo>
                  <a:pt x="439160" y="415423"/>
                </a:lnTo>
                <a:lnTo>
                  <a:pt x="0" y="415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4" r="-149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3189484" y="9547696"/>
            <a:ext cx="1614202" cy="902056"/>
          </a:xfrm>
          <a:custGeom>
            <a:avLst/>
            <a:gdLst/>
            <a:ahLst/>
            <a:cxnLst/>
            <a:rect l="l" t="t" r="r" b="b"/>
            <a:pathLst>
              <a:path w="1614202" h="902056">
                <a:moveTo>
                  <a:pt x="0" y="0"/>
                </a:moveTo>
                <a:lnTo>
                  <a:pt x="1614202" y="0"/>
                </a:lnTo>
                <a:lnTo>
                  <a:pt x="1614202" y="902055"/>
                </a:lnTo>
                <a:lnTo>
                  <a:pt x="0" y="902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4" b="-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2578231" y="6094084"/>
            <a:ext cx="1614202" cy="902056"/>
          </a:xfrm>
          <a:custGeom>
            <a:avLst/>
            <a:gdLst/>
            <a:ahLst/>
            <a:cxnLst/>
            <a:rect l="l" t="t" r="r" b="b"/>
            <a:pathLst>
              <a:path w="1614202" h="902056">
                <a:moveTo>
                  <a:pt x="0" y="0"/>
                </a:moveTo>
                <a:lnTo>
                  <a:pt x="1614202" y="0"/>
                </a:lnTo>
                <a:lnTo>
                  <a:pt x="1614202" y="902056"/>
                </a:lnTo>
                <a:lnTo>
                  <a:pt x="0" y="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4" b="-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2643511" y="8890690"/>
            <a:ext cx="1483643" cy="842715"/>
          </a:xfrm>
          <a:custGeom>
            <a:avLst/>
            <a:gdLst/>
            <a:ahLst/>
            <a:cxnLst/>
            <a:rect l="l" t="t" r="r" b="b"/>
            <a:pathLst>
              <a:path w="1483643" h="842715">
                <a:moveTo>
                  <a:pt x="0" y="0"/>
                </a:moveTo>
                <a:lnTo>
                  <a:pt x="1483643" y="0"/>
                </a:lnTo>
                <a:lnTo>
                  <a:pt x="1483643" y="842715"/>
                </a:lnTo>
                <a:lnTo>
                  <a:pt x="0" y="842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9" r="-4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2679106" y="8435509"/>
            <a:ext cx="557851" cy="391687"/>
          </a:xfrm>
          <a:custGeom>
            <a:avLst/>
            <a:gdLst/>
            <a:ahLst/>
            <a:cxnLst/>
            <a:rect l="l" t="t" r="r" b="b"/>
            <a:pathLst>
              <a:path w="557851" h="391687">
                <a:moveTo>
                  <a:pt x="0" y="0"/>
                </a:moveTo>
                <a:lnTo>
                  <a:pt x="557851" y="0"/>
                </a:lnTo>
                <a:lnTo>
                  <a:pt x="557851" y="391687"/>
                </a:lnTo>
                <a:lnTo>
                  <a:pt x="0" y="391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5" b="-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4076700" y="8459007"/>
            <a:ext cx="800100" cy="304800"/>
          </a:xfrm>
          <a:custGeom>
            <a:avLst/>
            <a:gdLst/>
            <a:ahLst/>
            <a:cxnLst/>
            <a:rect l="l" t="t" r="r" b="b"/>
            <a:pathLst>
              <a:path w="800100" h="304800">
                <a:moveTo>
                  <a:pt x="0" y="0"/>
                </a:moveTo>
                <a:lnTo>
                  <a:pt x="800100" y="0"/>
                </a:lnTo>
                <a:lnTo>
                  <a:pt x="800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0" b="-3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4876800" y="8306607"/>
            <a:ext cx="1790700" cy="698497"/>
          </a:xfrm>
          <a:custGeom>
            <a:avLst/>
            <a:gdLst/>
            <a:ahLst/>
            <a:cxnLst/>
            <a:rect l="l" t="t" r="r" b="b"/>
            <a:pathLst>
              <a:path w="1790700" h="698497">
                <a:moveTo>
                  <a:pt x="0" y="0"/>
                </a:moveTo>
                <a:lnTo>
                  <a:pt x="1790700" y="0"/>
                </a:lnTo>
                <a:lnTo>
                  <a:pt x="1790700" y="698497"/>
                </a:lnTo>
                <a:lnTo>
                  <a:pt x="0" y="698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72" b="-12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2341607" y="6990664"/>
            <a:ext cx="1790700" cy="698497"/>
          </a:xfrm>
          <a:custGeom>
            <a:avLst/>
            <a:gdLst/>
            <a:ahLst/>
            <a:cxnLst/>
            <a:rect l="l" t="t" r="r" b="b"/>
            <a:pathLst>
              <a:path w="1790700" h="698497">
                <a:moveTo>
                  <a:pt x="0" y="0"/>
                </a:moveTo>
                <a:lnTo>
                  <a:pt x="1790700" y="0"/>
                </a:lnTo>
                <a:lnTo>
                  <a:pt x="1790700" y="698496"/>
                </a:lnTo>
                <a:lnTo>
                  <a:pt x="0" y="698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72" b="-12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4876800" y="8293958"/>
            <a:ext cx="1790700" cy="698497"/>
          </a:xfrm>
          <a:custGeom>
            <a:avLst/>
            <a:gdLst/>
            <a:ahLst/>
            <a:cxnLst/>
            <a:rect l="l" t="t" r="r" b="b"/>
            <a:pathLst>
              <a:path w="1790700" h="698497">
                <a:moveTo>
                  <a:pt x="0" y="0"/>
                </a:moveTo>
                <a:lnTo>
                  <a:pt x="1790700" y="0"/>
                </a:lnTo>
                <a:lnTo>
                  <a:pt x="1790700" y="698497"/>
                </a:lnTo>
                <a:lnTo>
                  <a:pt x="0" y="698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72" b="-12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6591300" y="8440601"/>
            <a:ext cx="584197" cy="355597"/>
          </a:xfrm>
          <a:custGeom>
            <a:avLst/>
            <a:gdLst/>
            <a:ahLst/>
            <a:cxnLst/>
            <a:rect l="l" t="t" r="r" b="b"/>
            <a:pathLst>
              <a:path w="584197" h="355597">
                <a:moveTo>
                  <a:pt x="0" y="0"/>
                </a:moveTo>
                <a:lnTo>
                  <a:pt x="584197" y="0"/>
                </a:lnTo>
                <a:lnTo>
                  <a:pt x="584197" y="355597"/>
                </a:lnTo>
                <a:lnTo>
                  <a:pt x="0" y="355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98" b="-1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2717797" y="7633504"/>
            <a:ext cx="762000" cy="584197"/>
          </a:xfrm>
          <a:custGeom>
            <a:avLst/>
            <a:gdLst/>
            <a:ahLst/>
            <a:cxnLst/>
            <a:rect l="l" t="t" r="r" b="b"/>
            <a:pathLst>
              <a:path w="762000" h="584197">
                <a:moveTo>
                  <a:pt x="0" y="0"/>
                </a:moveTo>
                <a:lnTo>
                  <a:pt x="762000" y="0"/>
                </a:lnTo>
                <a:lnTo>
                  <a:pt x="762000" y="584197"/>
                </a:lnTo>
                <a:lnTo>
                  <a:pt x="0" y="584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11" r="-11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3289297" y="8420907"/>
            <a:ext cx="723900" cy="419100"/>
          </a:xfrm>
          <a:custGeom>
            <a:avLst/>
            <a:gdLst/>
            <a:ahLst/>
            <a:cxnLst/>
            <a:rect l="l" t="t" r="r" b="b"/>
            <a:pathLst>
              <a:path w="723900" h="419100">
                <a:moveTo>
                  <a:pt x="0" y="0"/>
                </a:moveTo>
                <a:lnTo>
                  <a:pt x="723900" y="0"/>
                </a:lnTo>
                <a:lnTo>
                  <a:pt x="7239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61" r="-14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2578231" y="5619042"/>
            <a:ext cx="1066800" cy="431797"/>
          </a:xfrm>
          <a:custGeom>
            <a:avLst/>
            <a:gdLst/>
            <a:ahLst/>
            <a:cxnLst/>
            <a:rect l="l" t="t" r="r" b="b"/>
            <a:pathLst>
              <a:path w="1066800" h="431797">
                <a:moveTo>
                  <a:pt x="0" y="0"/>
                </a:moveTo>
                <a:lnTo>
                  <a:pt x="1066800" y="0"/>
                </a:lnTo>
                <a:lnTo>
                  <a:pt x="1066800" y="431797"/>
                </a:lnTo>
                <a:lnTo>
                  <a:pt x="0" y="4317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41" r="-204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TextBox 29"/>
          <p:cNvSpPr txBox="1"/>
          <p:nvPr/>
        </p:nvSpPr>
        <p:spPr>
          <a:xfrm>
            <a:off x="2108197" y="1334814"/>
            <a:ext cx="10938400" cy="104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/>
              </a:rPr>
              <a:t>Cybersecurity </a:t>
            </a:r>
            <a:r>
              <a:rPr lang="en-US" sz="6079" dirty="0">
                <a:solidFill>
                  <a:srgbClr val="1264FA"/>
                </a:solidFill>
                <a:latin typeface="DM Sans"/>
              </a:rPr>
              <a:t>Attacks on Rise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648553" y="4822721"/>
            <a:ext cx="2737533" cy="546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Aug 2023-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Dec 2022-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Apr 2022-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Feb 2021-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Aug 2020- 2019-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2019-</a:t>
            </a:r>
          </a:p>
          <a:p>
            <a:pPr algn="r">
              <a:lnSpc>
                <a:spcPts val="5401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2017-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Mobility companies have seen an exponential rise in automotive cybersecurity attacks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3266403" y="12741726"/>
            <a:ext cx="219466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5</a:t>
            </a:r>
          </a:p>
        </p:txBody>
      </p:sp>
      <p:grpSp>
        <p:nvGrpSpPr>
          <p:cNvPr id="48" name="Group 48"/>
          <p:cNvGrpSpPr>
            <a:grpSpLocks noChangeAspect="1"/>
          </p:cNvGrpSpPr>
          <p:nvPr/>
        </p:nvGrpSpPr>
        <p:grpSpPr>
          <a:xfrm rot="5400000">
            <a:off x="12124294" y="1528204"/>
            <a:ext cx="84607" cy="21107400"/>
            <a:chOff x="0" y="0"/>
            <a:chExt cx="25400" cy="633750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5400" cy="6337554"/>
            </a:xfrm>
            <a:custGeom>
              <a:avLst/>
              <a:gdLst/>
              <a:ahLst/>
              <a:cxnLst/>
              <a:rect l="l" t="t" r="r" b="b"/>
              <a:pathLst>
                <a:path w="25400" h="6337554">
                  <a:moveTo>
                    <a:pt x="25400" y="6337554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6337554"/>
                  </a:lnTo>
                  <a:lnTo>
                    <a:pt x="25400" y="633755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" name="Freeform 24">
            <a:extLst>
              <a:ext uri="{FF2B5EF4-FFF2-40B4-BE49-F238E27FC236}">
                <a16:creationId xmlns:a16="http://schemas.microsoft.com/office/drawing/2014/main" id="{19844D39-0BFC-2506-DEA2-66E4EB5392B0}"/>
              </a:ext>
            </a:extLst>
          </p:cNvPr>
          <p:cNvSpPr/>
          <p:nvPr/>
        </p:nvSpPr>
        <p:spPr>
          <a:xfrm>
            <a:off x="22716600" y="287454"/>
            <a:ext cx="1267392" cy="1158780"/>
          </a:xfrm>
          <a:custGeom>
            <a:avLst/>
            <a:gdLst/>
            <a:ahLst/>
            <a:cxnLst/>
            <a:rect l="l" t="t" r="r" b="b"/>
            <a:pathLst>
              <a:path w="1346197" h="1219200">
                <a:moveTo>
                  <a:pt x="0" y="0"/>
                </a:moveTo>
                <a:lnTo>
                  <a:pt x="1346197" y="0"/>
                </a:lnTo>
                <a:lnTo>
                  <a:pt x="1346197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592" r="-362265" b="-592"/>
            </a:stretch>
          </a:blipFill>
        </p:spPr>
        <p:txBody>
          <a:bodyPr/>
          <a:lstStyle/>
          <a:p>
            <a:endParaRPr lang="en-GB" sz="3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5BC1D1-4A5F-9068-1D5E-673C6359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233" y="4998912"/>
            <a:ext cx="1591200" cy="40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1C7AA-AF1B-20F6-55DA-76B9412662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9967" y="4555067"/>
            <a:ext cx="7314136" cy="3088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7DF009-F879-F79C-A7F4-D339A7A9E6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3665" y="8699182"/>
            <a:ext cx="7772400" cy="19778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264C36A-C207-D942-DE86-2A72DFC3C5DE}"/>
              </a:ext>
            </a:extLst>
          </p:cNvPr>
          <p:cNvSpPr txBox="1"/>
          <p:nvPr/>
        </p:nvSpPr>
        <p:spPr>
          <a:xfrm>
            <a:off x="1609029" y="12425417"/>
            <a:ext cx="2110757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600" dirty="0">
                <a:solidFill>
                  <a:srgbClr val="1264FA"/>
                </a:solidFill>
              </a:rPr>
              <a:t>Attacks on telematic servers account for 43% of all attacks (up from 35% in 2022) and </a:t>
            </a:r>
          </a:p>
          <a:p>
            <a:r>
              <a:rPr lang="en-GB" sz="3600" dirty="0">
                <a:solidFill>
                  <a:srgbClr val="1264FA"/>
                </a:solidFill>
              </a:rPr>
              <a:t>Attacks on infotainment systems account for 15% of all attacks (up from 8% in 2022).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4F2D0-3B2C-591C-79FA-28CCD5037C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81471" y="5561569"/>
            <a:ext cx="8902529" cy="2003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9F78A-67A4-A796-2DED-3F765086CB7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97200" y="8486767"/>
            <a:ext cx="8038325" cy="1650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8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9"/>
    </mc:Choice>
    <mc:Fallback xmlns="">
      <p:transition spd="slow" advTm="9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3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5" name="TextBox 25"/>
          <p:cNvSpPr txBox="1"/>
          <p:nvPr/>
        </p:nvSpPr>
        <p:spPr>
          <a:xfrm>
            <a:off x="1974113" y="1350988"/>
            <a:ext cx="16713203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 Bold"/>
              </a:rPr>
              <a:t>Regulations</a:t>
            </a:r>
            <a:endParaRPr lang="en-US" sz="6079" dirty="0">
              <a:solidFill>
                <a:srgbClr val="2C4FE8"/>
              </a:solidFill>
              <a:latin typeface="DM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57400" y="2236289"/>
            <a:ext cx="20973430" cy="1561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Is driving compliance &amp; is a legal requirement </a:t>
            </a:r>
          </a:p>
          <a:p>
            <a:pPr algn="l">
              <a:lnSpc>
                <a:spcPts val="6498"/>
              </a:lnSpc>
            </a:pPr>
            <a:r>
              <a:rPr lang="en-US" sz="2799" dirty="0">
                <a:solidFill>
                  <a:srgbClr val="FFFFFF"/>
                </a:solidFill>
                <a:latin typeface="DM Sans"/>
              </a:rPr>
              <a:t>Every automotive organization requires a well-established Cybersecurity Management System [CSMS]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237" y="5804522"/>
            <a:ext cx="4698998" cy="47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 Bold"/>
              </a:rPr>
              <a:t>Non-compliance means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1303" y="5241163"/>
            <a:ext cx="5319897" cy="563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2C4FE8"/>
                </a:solidFill>
                <a:latin typeface="DM Sans Bold"/>
              </a:rPr>
              <a:t>INCOMING REGULATIONS</a:t>
            </a:r>
          </a:p>
        </p:txBody>
      </p:sp>
      <p:pic>
        <p:nvPicPr>
          <p:cNvPr id="1026" name="Picture 2" descr="UNECE WP 29 Automotive Cybersecurity Regulation | Argus">
            <a:extLst>
              <a:ext uri="{FF2B5EF4-FFF2-40B4-BE49-F238E27FC236}">
                <a16:creationId xmlns:a16="http://schemas.microsoft.com/office/drawing/2014/main" id="{D8B3DCD7-4610-B1A7-8D79-B51E7F09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85" y="6710077"/>
            <a:ext cx="11534491" cy="6418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47">
            <a:extLst>
              <a:ext uri="{FF2B5EF4-FFF2-40B4-BE49-F238E27FC236}">
                <a16:creationId xmlns:a16="http://schemas.microsoft.com/office/drawing/2014/main" id="{D1EC4D66-CCB9-C18C-D907-E31E636FD7CE}"/>
              </a:ext>
            </a:extLst>
          </p:cNvPr>
          <p:cNvSpPr txBox="1"/>
          <p:nvPr/>
        </p:nvSpPr>
        <p:spPr>
          <a:xfrm>
            <a:off x="23266402" y="12741726"/>
            <a:ext cx="210569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/>
              </a:rPr>
              <a:t>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0C6868-2861-5C28-3902-7CB2E5646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1206" y="6007525"/>
            <a:ext cx="10774194" cy="18844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EDF4D-58F2-5B03-60E9-D4C3098F8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0" y="8642246"/>
            <a:ext cx="10591800" cy="2853393"/>
          </a:xfrm>
          <a:prstGeom prst="rect">
            <a:avLst/>
          </a:prstGeom>
        </p:spPr>
      </p:pic>
      <p:grpSp>
        <p:nvGrpSpPr>
          <p:cNvPr id="43" name="Group 12">
            <a:extLst>
              <a:ext uri="{FF2B5EF4-FFF2-40B4-BE49-F238E27FC236}">
                <a16:creationId xmlns:a16="http://schemas.microsoft.com/office/drawing/2014/main" id="{3B7FD947-BD27-A079-2291-1F0F9E0530AF}"/>
              </a:ext>
            </a:extLst>
          </p:cNvPr>
          <p:cNvGrpSpPr>
            <a:grpSpLocks noChangeAspect="1"/>
          </p:cNvGrpSpPr>
          <p:nvPr/>
        </p:nvGrpSpPr>
        <p:grpSpPr>
          <a:xfrm>
            <a:off x="13246437" y="5486400"/>
            <a:ext cx="235572" cy="7092608"/>
            <a:chOff x="0" y="-551854"/>
            <a:chExt cx="235575" cy="7092608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656288D8-22CE-A3A2-0E75-FDAF5E7BA568}"/>
                </a:ext>
              </a:extLst>
            </p:cNvPr>
            <p:cNvSpPr/>
            <p:nvPr/>
          </p:nvSpPr>
          <p:spPr>
            <a:xfrm>
              <a:off x="0" y="-551854"/>
              <a:ext cx="235575" cy="7092608"/>
            </a:xfrm>
            <a:custGeom>
              <a:avLst/>
              <a:gdLst/>
              <a:ahLst/>
              <a:cxnLst/>
              <a:rect l="l" t="t" r="r" b="b"/>
              <a:pathLst>
                <a:path w="203200" h="6540754">
                  <a:moveTo>
                    <a:pt x="101600" y="6540754"/>
                  </a:moveTo>
                  <a:cubicBezTo>
                    <a:pt x="157734" y="6540754"/>
                    <a:pt x="203200" y="6495288"/>
                    <a:pt x="203200" y="6439154"/>
                  </a:cubicBezTo>
                  <a:cubicBezTo>
                    <a:pt x="203200" y="6383020"/>
                    <a:pt x="157734" y="6337554"/>
                    <a:pt x="101600" y="6337554"/>
                  </a:cubicBezTo>
                  <a:cubicBezTo>
                    <a:pt x="45466" y="6337554"/>
                    <a:pt x="0" y="6383020"/>
                    <a:pt x="0" y="6439154"/>
                  </a:cubicBezTo>
                  <a:cubicBezTo>
                    <a:pt x="0" y="6495288"/>
                    <a:pt x="45466" y="6540754"/>
                    <a:pt x="101600" y="6540754"/>
                  </a:cubicBezTo>
                  <a:close/>
                  <a:moveTo>
                    <a:pt x="101600" y="203200"/>
                  </a:moveTo>
                  <a:cubicBezTo>
                    <a:pt x="157734" y="203200"/>
                    <a:pt x="203200" y="157734"/>
                    <a:pt x="203200" y="101600"/>
                  </a:cubicBezTo>
                  <a:cubicBezTo>
                    <a:pt x="203200" y="45466"/>
                    <a:pt x="157734" y="0"/>
                    <a:pt x="101600" y="0"/>
                  </a:cubicBezTo>
                  <a:cubicBezTo>
                    <a:pt x="45466" y="0"/>
                    <a:pt x="0" y="45466"/>
                    <a:pt x="0" y="101600"/>
                  </a:cubicBezTo>
                  <a:cubicBezTo>
                    <a:pt x="0" y="157734"/>
                    <a:pt x="45466" y="203200"/>
                    <a:pt x="101600" y="203200"/>
                  </a:cubicBezTo>
                  <a:close/>
                  <a:moveTo>
                    <a:pt x="120650" y="6439154"/>
                  </a:moveTo>
                  <a:lnTo>
                    <a:pt x="120650" y="101600"/>
                  </a:lnTo>
                  <a:lnTo>
                    <a:pt x="82550" y="101600"/>
                  </a:lnTo>
                  <a:lnTo>
                    <a:pt x="82550" y="6439154"/>
                  </a:lnTo>
                  <a:lnTo>
                    <a:pt x="120650" y="6439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4441C2-C4E5-4E92-FB2A-D8DEF2A72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754988"/>
              </p:ext>
            </p:extLst>
          </p:nvPr>
        </p:nvGraphicFramePr>
        <p:xfrm>
          <a:off x="1575472" y="5804522"/>
          <a:ext cx="8916458" cy="794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0" name="Freeform 18">
            <a:extLst>
              <a:ext uri="{FF2B5EF4-FFF2-40B4-BE49-F238E27FC236}">
                <a16:creationId xmlns:a16="http://schemas.microsoft.com/office/drawing/2014/main" id="{756CBD2D-87D2-17E8-0484-88957DBE483F}"/>
              </a:ext>
            </a:extLst>
          </p:cNvPr>
          <p:cNvSpPr/>
          <p:nvPr/>
        </p:nvSpPr>
        <p:spPr>
          <a:xfrm>
            <a:off x="5917487" y="4682851"/>
            <a:ext cx="1945581" cy="1877103"/>
          </a:xfrm>
          <a:custGeom>
            <a:avLst/>
            <a:gdLst/>
            <a:ahLst/>
            <a:cxnLst/>
            <a:rect l="l" t="t" r="r" b="b"/>
            <a:pathLst>
              <a:path w="3310636" h="3719322">
                <a:moveTo>
                  <a:pt x="1420368" y="83947"/>
                </a:moveTo>
                <a:cubicBezTo>
                  <a:pt x="1565783" y="0"/>
                  <a:pt x="1744853" y="0"/>
                  <a:pt x="1890268" y="83947"/>
                </a:cubicBezTo>
                <a:lnTo>
                  <a:pt x="3075686" y="768350"/>
                </a:lnTo>
                <a:cubicBezTo>
                  <a:pt x="3221101" y="852297"/>
                  <a:pt x="3310636" y="1007364"/>
                  <a:pt x="3310636" y="1175258"/>
                </a:cubicBezTo>
                <a:lnTo>
                  <a:pt x="3310636" y="2543937"/>
                </a:lnTo>
                <a:cubicBezTo>
                  <a:pt x="3310636" y="2711831"/>
                  <a:pt x="3221101" y="2866898"/>
                  <a:pt x="3075686" y="2950845"/>
                </a:cubicBezTo>
                <a:lnTo>
                  <a:pt x="1890268" y="3635375"/>
                </a:lnTo>
                <a:cubicBezTo>
                  <a:pt x="1744853" y="3719322"/>
                  <a:pt x="1565783" y="3719322"/>
                  <a:pt x="1420368" y="3635375"/>
                </a:cubicBezTo>
                <a:lnTo>
                  <a:pt x="234950" y="2950972"/>
                </a:lnTo>
                <a:cubicBezTo>
                  <a:pt x="89535" y="2867025"/>
                  <a:pt x="0" y="2711831"/>
                  <a:pt x="0" y="2543937"/>
                </a:cubicBezTo>
                <a:lnTo>
                  <a:pt x="0" y="1175258"/>
                </a:lnTo>
                <a:cubicBezTo>
                  <a:pt x="0" y="1007364"/>
                  <a:pt x="89535" y="852297"/>
                  <a:pt x="234950" y="768350"/>
                </a:cubicBezTo>
                <a:lnTo>
                  <a:pt x="1420368" y="83947"/>
                </a:lnTo>
                <a:close/>
              </a:path>
            </a:pathLst>
          </a:custGeom>
          <a:solidFill>
            <a:srgbClr val="3134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C35F3BA3-26F9-AEAC-84B0-B44AD45EEF1D}"/>
              </a:ext>
            </a:extLst>
          </p:cNvPr>
          <p:cNvSpPr txBox="1"/>
          <p:nvPr/>
        </p:nvSpPr>
        <p:spPr>
          <a:xfrm>
            <a:off x="5897309" y="5308145"/>
            <a:ext cx="193236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>
                <a:solidFill>
                  <a:srgbClr val="FFFFFF"/>
                </a:solidFill>
                <a:latin typeface="DM Sans Bold"/>
              </a:rPr>
              <a:t>UNECE</a:t>
            </a:r>
          </a:p>
          <a:p>
            <a:pPr algn="ctr">
              <a:lnSpc>
                <a:spcPts val="2400"/>
              </a:lnSpc>
            </a:pPr>
            <a:r>
              <a:rPr lang="en-US" sz="2800" dirty="0">
                <a:solidFill>
                  <a:srgbClr val="FFFFFF"/>
                </a:solidFill>
                <a:latin typeface="DM Sans Bold"/>
              </a:rPr>
              <a:t>July 2024</a:t>
            </a: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0BF97EEE-5334-D6AC-DF47-58C5DD7E3124}"/>
              </a:ext>
            </a:extLst>
          </p:cNvPr>
          <p:cNvSpPr/>
          <p:nvPr/>
        </p:nvSpPr>
        <p:spPr>
          <a:xfrm>
            <a:off x="7997837" y="4682851"/>
            <a:ext cx="1945581" cy="1877103"/>
          </a:xfrm>
          <a:custGeom>
            <a:avLst/>
            <a:gdLst/>
            <a:ahLst/>
            <a:cxnLst/>
            <a:rect l="l" t="t" r="r" b="b"/>
            <a:pathLst>
              <a:path w="3310636" h="3719322">
                <a:moveTo>
                  <a:pt x="1420368" y="83947"/>
                </a:moveTo>
                <a:cubicBezTo>
                  <a:pt x="1565783" y="0"/>
                  <a:pt x="1744853" y="0"/>
                  <a:pt x="1890268" y="83947"/>
                </a:cubicBezTo>
                <a:lnTo>
                  <a:pt x="3075686" y="768350"/>
                </a:lnTo>
                <a:cubicBezTo>
                  <a:pt x="3221101" y="852297"/>
                  <a:pt x="3310636" y="1007364"/>
                  <a:pt x="3310636" y="1175258"/>
                </a:cubicBezTo>
                <a:lnTo>
                  <a:pt x="3310636" y="2543937"/>
                </a:lnTo>
                <a:cubicBezTo>
                  <a:pt x="3310636" y="2711831"/>
                  <a:pt x="3221101" y="2866898"/>
                  <a:pt x="3075686" y="2950845"/>
                </a:cubicBezTo>
                <a:lnTo>
                  <a:pt x="1890268" y="3635375"/>
                </a:lnTo>
                <a:cubicBezTo>
                  <a:pt x="1744853" y="3719322"/>
                  <a:pt x="1565783" y="3719322"/>
                  <a:pt x="1420368" y="3635375"/>
                </a:cubicBezTo>
                <a:lnTo>
                  <a:pt x="234950" y="2950972"/>
                </a:lnTo>
                <a:cubicBezTo>
                  <a:pt x="89535" y="2867025"/>
                  <a:pt x="0" y="2711831"/>
                  <a:pt x="0" y="2543937"/>
                </a:cubicBezTo>
                <a:lnTo>
                  <a:pt x="0" y="1175258"/>
                </a:lnTo>
                <a:cubicBezTo>
                  <a:pt x="0" y="1007364"/>
                  <a:pt x="89535" y="852297"/>
                  <a:pt x="234950" y="768350"/>
                </a:cubicBezTo>
                <a:lnTo>
                  <a:pt x="1420368" y="83947"/>
                </a:lnTo>
                <a:close/>
              </a:path>
            </a:pathLst>
          </a:custGeom>
          <a:solidFill>
            <a:srgbClr val="3134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B407A527-B420-8CE2-F90C-77699E6BF3C6}"/>
              </a:ext>
            </a:extLst>
          </p:cNvPr>
          <p:cNvSpPr txBox="1"/>
          <p:nvPr/>
        </p:nvSpPr>
        <p:spPr>
          <a:xfrm>
            <a:off x="8036175" y="5289808"/>
            <a:ext cx="193236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>
                <a:solidFill>
                  <a:srgbClr val="FFFFFF"/>
                </a:solidFill>
                <a:latin typeface="DM Sans Bold"/>
              </a:rPr>
              <a:t>China GB/T 2025</a:t>
            </a: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54C840B2-682E-04D9-3BC6-388D950A0CA5}"/>
              </a:ext>
            </a:extLst>
          </p:cNvPr>
          <p:cNvSpPr/>
          <p:nvPr/>
        </p:nvSpPr>
        <p:spPr>
          <a:xfrm>
            <a:off x="10032093" y="4671858"/>
            <a:ext cx="1945581" cy="1877103"/>
          </a:xfrm>
          <a:custGeom>
            <a:avLst/>
            <a:gdLst/>
            <a:ahLst/>
            <a:cxnLst/>
            <a:rect l="l" t="t" r="r" b="b"/>
            <a:pathLst>
              <a:path w="3310636" h="3719322">
                <a:moveTo>
                  <a:pt x="1420368" y="83947"/>
                </a:moveTo>
                <a:cubicBezTo>
                  <a:pt x="1565783" y="0"/>
                  <a:pt x="1744853" y="0"/>
                  <a:pt x="1890268" y="83947"/>
                </a:cubicBezTo>
                <a:lnTo>
                  <a:pt x="3075686" y="768350"/>
                </a:lnTo>
                <a:cubicBezTo>
                  <a:pt x="3221101" y="852297"/>
                  <a:pt x="3310636" y="1007364"/>
                  <a:pt x="3310636" y="1175258"/>
                </a:cubicBezTo>
                <a:lnTo>
                  <a:pt x="3310636" y="2543937"/>
                </a:lnTo>
                <a:cubicBezTo>
                  <a:pt x="3310636" y="2711831"/>
                  <a:pt x="3221101" y="2866898"/>
                  <a:pt x="3075686" y="2950845"/>
                </a:cubicBezTo>
                <a:lnTo>
                  <a:pt x="1890268" y="3635375"/>
                </a:lnTo>
                <a:cubicBezTo>
                  <a:pt x="1744853" y="3719322"/>
                  <a:pt x="1565783" y="3719322"/>
                  <a:pt x="1420368" y="3635375"/>
                </a:cubicBezTo>
                <a:lnTo>
                  <a:pt x="234950" y="2950972"/>
                </a:lnTo>
                <a:cubicBezTo>
                  <a:pt x="89535" y="2867025"/>
                  <a:pt x="0" y="2711831"/>
                  <a:pt x="0" y="2543937"/>
                </a:cubicBezTo>
                <a:lnTo>
                  <a:pt x="0" y="1175258"/>
                </a:lnTo>
                <a:cubicBezTo>
                  <a:pt x="0" y="1007364"/>
                  <a:pt x="89535" y="852297"/>
                  <a:pt x="234950" y="768350"/>
                </a:cubicBezTo>
                <a:lnTo>
                  <a:pt x="1420368" y="83947"/>
                </a:lnTo>
                <a:close/>
              </a:path>
            </a:pathLst>
          </a:custGeom>
          <a:solidFill>
            <a:srgbClr val="3134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F930772A-E07B-A9F5-0F94-CBA3CFA170AE}"/>
              </a:ext>
            </a:extLst>
          </p:cNvPr>
          <p:cNvSpPr txBox="1"/>
          <p:nvPr/>
        </p:nvSpPr>
        <p:spPr>
          <a:xfrm>
            <a:off x="10032093" y="5197191"/>
            <a:ext cx="193236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800" dirty="0">
                <a:solidFill>
                  <a:srgbClr val="FFFFFF"/>
                </a:solidFill>
                <a:latin typeface="DM Sans Bold"/>
              </a:rPr>
              <a:t>India (Draft) 2027/28</a:t>
            </a:r>
          </a:p>
        </p:txBody>
      </p:sp>
      <p:pic>
        <p:nvPicPr>
          <p:cNvPr id="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D5EC137-FA4F-E3EE-192F-160EF79B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F822744-FA66-7219-2D42-7545D932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EA53AD56-46D9-0645-A93E-A5AD2A64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7"/>
    </mc:Choice>
    <mc:Fallback xmlns="">
      <p:transition spd="slow" advTm="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65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 dirty="0"/>
              <a:t>a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36965" y="3703991"/>
            <a:ext cx="2590800" cy="15240"/>
            <a:chOff x="0" y="0"/>
            <a:chExt cx="2590800" cy="152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0800" cy="15240"/>
            </a:xfrm>
            <a:custGeom>
              <a:avLst/>
              <a:gdLst/>
              <a:ahLst/>
              <a:cxnLst/>
              <a:rect l="l" t="t" r="r" b="b"/>
              <a:pathLst>
                <a:path w="2590800" h="15240">
                  <a:moveTo>
                    <a:pt x="0" y="15240"/>
                  </a:moveTo>
                  <a:lnTo>
                    <a:pt x="2590800" y="1524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08197" y="1488176"/>
            <a:ext cx="16408403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4000" dirty="0">
                <a:solidFill>
                  <a:srgbClr val="FFFFFF"/>
                </a:solidFill>
                <a:latin typeface="DM Sans Bold"/>
              </a:rPr>
              <a:t>Conducting Cyber Risk Assessments  - Tooling</a:t>
            </a:r>
            <a:endParaRPr lang="en-US" sz="4000" dirty="0">
              <a:solidFill>
                <a:srgbClr val="2C4FE8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266403" y="12742164"/>
            <a:ext cx="217742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FFFFFF"/>
                </a:solidFill>
                <a:latin typeface="DM Sans"/>
              </a:rPr>
              <a:t>5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88D5DC4-E78D-1561-4BAE-E6732FF73378}"/>
              </a:ext>
            </a:extLst>
          </p:cNvPr>
          <p:cNvSpPr txBox="1"/>
          <p:nvPr/>
        </p:nvSpPr>
        <p:spPr>
          <a:xfrm>
            <a:off x="10551445" y="6985376"/>
            <a:ext cx="2057399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6235" lvl="1" algn="l">
              <a:lnSpc>
                <a:spcPts val="5600"/>
              </a:lnSpc>
            </a:pPr>
            <a:r>
              <a:rPr lang="en-US" sz="3300" b="1" dirty="0">
                <a:solidFill>
                  <a:srgbClr val="FFFFFF"/>
                </a:solidFill>
                <a:latin typeface="DM Sans"/>
              </a:rPr>
              <a:t>Result </a:t>
            </a:r>
            <a:endParaRPr lang="en-US" sz="33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85931-5403-23B9-1AED-FAD818672651}"/>
              </a:ext>
            </a:extLst>
          </p:cNvPr>
          <p:cNvSpPr txBox="1"/>
          <p:nvPr/>
        </p:nvSpPr>
        <p:spPr>
          <a:xfrm>
            <a:off x="2011572" y="4442697"/>
            <a:ext cx="7518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solidFill>
                  <a:schemeClr val="bg1"/>
                </a:solidFill>
                <a:latin typeface="DM Sans" pitchFamily="2" charset="77"/>
              </a:rPr>
              <a:t>Excel Based TARA Tools for Threat Modelling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C316-FC42-6637-E378-EBDFCB6C5623}"/>
              </a:ext>
            </a:extLst>
          </p:cNvPr>
          <p:cNvSpPr txBox="1"/>
          <p:nvPr/>
        </p:nvSpPr>
        <p:spPr>
          <a:xfrm>
            <a:off x="1902989" y="10845787"/>
            <a:ext cx="7518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3200" dirty="0"/>
              <a:t>Significant/continual human effort required to conduct TARA on &gt;60 ECU’s /Vehicle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657CC-B0F3-09D1-EAE3-AC2AB804D30F}"/>
              </a:ext>
            </a:extLst>
          </p:cNvPr>
          <p:cNvSpPr txBox="1"/>
          <p:nvPr/>
        </p:nvSpPr>
        <p:spPr>
          <a:xfrm>
            <a:off x="12608844" y="4502400"/>
            <a:ext cx="1153530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3200" dirty="0"/>
              <a:t>TARA becomes a </a:t>
            </a:r>
            <a:r>
              <a:rPr lang="en-US" sz="3200" b="1" dirty="0"/>
              <a:t>STATIC</a:t>
            </a:r>
            <a:r>
              <a:rPr lang="en-US" sz="3200" dirty="0"/>
              <a:t> and an Incomplete document </a:t>
            </a:r>
          </a:p>
          <a:p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With fixed number of assets</a:t>
            </a:r>
          </a:p>
          <a:p>
            <a:pPr marL="457200" indent="-457200">
              <a:buFont typeface="Wingdings" pitchFamily="2" charset="77"/>
              <a:buChar char="v"/>
            </a:pPr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Limited threat scenarios</a:t>
            </a:r>
          </a:p>
          <a:p>
            <a:pPr marL="457200" indent="-457200">
              <a:buFont typeface="Wingdings" pitchFamily="2" charset="77"/>
              <a:buChar char="v"/>
            </a:pPr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Is Labor Intensive</a:t>
            </a:r>
          </a:p>
          <a:p>
            <a:endParaRPr lang="en-US" sz="3200" dirty="0"/>
          </a:p>
          <a:p>
            <a:pPr marL="457200" indent="-457200">
              <a:buFont typeface="Wingdings" pitchFamily="2" charset="77"/>
              <a:buChar char="v"/>
            </a:pPr>
            <a:r>
              <a:rPr lang="en-US" sz="3200" dirty="0"/>
              <a:t>Requires significant effort to map Threat Scenario’s and Risk Mitigation</a:t>
            </a:r>
          </a:p>
          <a:p>
            <a:endParaRPr lang="en-US" sz="3200" dirty="0"/>
          </a:p>
          <a:p>
            <a:r>
              <a:rPr lang="en-US" sz="3200" b="1" dirty="0"/>
              <a:t>Leading to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/>
              <a:t>Impacts [Safety , Financial , Operational , Privacy]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More Vulnerabilities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Greater Risk</a:t>
            </a: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F398E5BE-570B-C218-F341-AB9EFB9F2B6C}"/>
              </a:ext>
            </a:extLst>
          </p:cNvPr>
          <p:cNvSpPr/>
          <p:nvPr/>
        </p:nvSpPr>
        <p:spPr>
          <a:xfrm>
            <a:off x="4834168" y="5941728"/>
            <a:ext cx="1143000" cy="1210517"/>
          </a:xfrm>
          <a:prstGeom prst="mathPlus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E18CB46-EC84-2BF7-5D2C-15787FDD4A4F}"/>
              </a:ext>
            </a:extLst>
          </p:cNvPr>
          <p:cNvSpPr/>
          <p:nvPr/>
        </p:nvSpPr>
        <p:spPr>
          <a:xfrm>
            <a:off x="10598510" y="7669522"/>
            <a:ext cx="1963270" cy="1144726"/>
          </a:xfrm>
          <a:prstGeom prst="mathEqual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A13312C3-1C58-7378-9C2E-2F2AFFF000D4}"/>
              </a:ext>
            </a:extLst>
          </p:cNvPr>
          <p:cNvSpPr/>
          <p:nvPr/>
        </p:nvSpPr>
        <p:spPr>
          <a:xfrm>
            <a:off x="1180966" y="3989492"/>
            <a:ext cx="8696012" cy="8983460"/>
          </a:xfrm>
          <a:prstGeom prst="bracketPair">
            <a:avLst/>
          </a:prstGeom>
          <a:ln w="57150">
            <a:solidFill>
              <a:srgbClr val="126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DD540-C2AC-EAC8-C6B0-DAF579190C6A}"/>
              </a:ext>
            </a:extLst>
          </p:cNvPr>
          <p:cNvSpPr txBox="1"/>
          <p:nvPr/>
        </p:nvSpPr>
        <p:spPr>
          <a:xfrm>
            <a:off x="2011572" y="7577600"/>
            <a:ext cx="7518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GB" sz="3200" dirty="0"/>
              <a:t>Lack of experienced personnel to conduct TARA Assessments </a:t>
            </a:r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05F4F638-6292-6E78-2C08-EEEEC8106B37}"/>
              </a:ext>
            </a:extLst>
          </p:cNvPr>
          <p:cNvSpPr/>
          <p:nvPr/>
        </p:nvSpPr>
        <p:spPr>
          <a:xfrm>
            <a:off x="4834168" y="9120884"/>
            <a:ext cx="1143000" cy="1210517"/>
          </a:xfrm>
          <a:prstGeom prst="mathPlus">
            <a:avLst/>
          </a:prstGeom>
          <a:solidFill>
            <a:srgbClr val="126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16C0-E987-EADE-327F-716EC25544E4}"/>
              </a:ext>
            </a:extLst>
          </p:cNvPr>
          <p:cNvSpPr txBox="1"/>
          <p:nvPr/>
        </p:nvSpPr>
        <p:spPr>
          <a:xfrm>
            <a:off x="1554542" y="13085866"/>
            <a:ext cx="8322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sz="3600" b="1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sz="2400" dirty="0"/>
              <a:t>TARA – Threat and Risk Assessment  (ISO/SAE 21434)</a:t>
            </a:r>
            <a:endParaRPr lang="en-GB" sz="2400" dirty="0"/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A5024327-A8F5-123E-FA3C-EC395D47FCC5}"/>
              </a:ext>
            </a:extLst>
          </p:cNvPr>
          <p:cNvSpPr txBox="1"/>
          <p:nvPr/>
        </p:nvSpPr>
        <p:spPr>
          <a:xfrm>
            <a:off x="2072338" y="292315"/>
            <a:ext cx="14920262" cy="10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00" dirty="0">
                <a:solidFill>
                  <a:srgbClr val="1264FA"/>
                </a:solidFill>
                <a:latin typeface="DM Sans" pitchFamily="2" charset="77"/>
              </a:rPr>
              <a:t>So what’s the Problem ?</a:t>
            </a:r>
          </a:p>
        </p:txBody>
      </p:sp>
      <p:pic>
        <p:nvPicPr>
          <p:cNvPr id="1026" name="Picture 2" descr="What is a risk vs threat vs vulnerability? - Blue Glacier Security &amp;  Intelligence">
            <a:extLst>
              <a:ext uri="{FF2B5EF4-FFF2-40B4-BE49-F238E27FC236}">
                <a16:creationId xmlns:a16="http://schemas.microsoft.com/office/drawing/2014/main" id="{CA37FB04-1CF6-D4B8-7E90-2DE2BBA4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952" y="1027161"/>
            <a:ext cx="3031320" cy="291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BAB36AF-3D9A-80EB-5180-49D7F705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9D08F78-D9DF-85BF-F63D-EA5F2923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40F6EEF1-AE32-91F7-1322-3A5D3BA2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8"/>
    </mc:Choice>
    <mc:Fallback xmlns="">
      <p:transition spd="slow" advTm="49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>
              <a:latin typeface="DM Sans" pitchFamily="2" charset="7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108197" y="1334814"/>
            <a:ext cx="10938400" cy="104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6079" dirty="0">
                <a:solidFill>
                  <a:srgbClr val="FFFFFF"/>
                </a:solidFill>
                <a:latin typeface="DM Sans" pitchFamily="2" charset="77"/>
              </a:rPr>
              <a:t>ISO/SAE 21434 based TARA</a:t>
            </a:r>
            <a:endParaRPr lang="en-US" sz="6079" dirty="0">
              <a:solidFill>
                <a:srgbClr val="1264FA"/>
              </a:solidFill>
              <a:latin typeface="DM Sans" pitchFamily="2" charset="7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108197" y="2473976"/>
            <a:ext cx="147320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DM Sans" pitchFamily="2" charset="77"/>
              </a:rPr>
              <a:t>Threat Modelling Steps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3266403" y="12741726"/>
            <a:ext cx="219466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dirty="0">
                <a:solidFill>
                  <a:srgbClr val="000000"/>
                </a:solidFill>
                <a:latin typeface="DM Sans" pitchFamily="2" charset="77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4D6C01-445C-ADAE-ADFB-153B82EE2020}"/>
              </a:ext>
            </a:extLst>
          </p:cNvPr>
          <p:cNvSpPr txBox="1"/>
          <p:nvPr/>
        </p:nvSpPr>
        <p:spPr>
          <a:xfrm>
            <a:off x="323809" y="6955193"/>
            <a:ext cx="1407799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Threat modelling comprises six essential steps 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 Assets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​ [SW, HW, Data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DM Sans" pitchFamily="2" charset="77"/>
              </a:rPr>
              <a:t>etc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]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 pitchFamily="2" charset="77"/>
              </a:rPr>
              <a:t> </a:t>
            </a:r>
            <a:r>
              <a:rPr lang="en-US" sz="3000" b="1" dirty="0">
                <a:solidFill>
                  <a:srgbClr val="000000"/>
                </a:solidFill>
                <a:latin typeface="DM Sans" pitchFamily="2" charset="77"/>
              </a:rPr>
              <a:t>Threat Scenario generation for the Asset [CIA Triad compromise of Asset] </a:t>
            </a:r>
            <a:endParaRPr lang="en-US" sz="3000" b="1" i="0" dirty="0">
              <a:solidFill>
                <a:srgbClr val="000000"/>
              </a:solidFill>
              <a:effectLst/>
              <a:latin typeface="DM Sans" pitchFamily="2" charset="77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 Attack Path Feasibility Rating</a:t>
            </a:r>
            <a:endParaRPr lang="en-US" sz="3000" b="0" i="0" dirty="0">
              <a:solidFill>
                <a:srgbClr val="000000"/>
              </a:solidFill>
              <a:effectLst/>
              <a:latin typeface="DM Sans" pitchFamily="2" charset="77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 Impact Rating </a:t>
            </a:r>
            <a:endParaRPr lang="en-US" sz="3000" b="0" i="0" dirty="0">
              <a:solidFill>
                <a:srgbClr val="000000"/>
              </a:solidFill>
              <a:effectLst/>
              <a:latin typeface="DM Sans" pitchFamily="2" charset="77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 Risk Determination and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DM Sans" pitchFamily="2" charset="77"/>
              </a:rPr>
              <a:t> Mitigation Strategies</a:t>
            </a:r>
            <a:r>
              <a:rPr lang="en-US" sz="3000" b="1" i="0" dirty="0">
                <a:solidFill>
                  <a:srgbClr val="000000"/>
                </a:solidFill>
                <a:effectLst/>
                <a:latin typeface="DM Sans" pitchFamily="2" charset="77"/>
              </a:rPr>
              <a:t>​</a:t>
            </a:r>
          </a:p>
        </p:txBody>
      </p:sp>
      <p:pic>
        <p:nvPicPr>
          <p:cNvPr id="38" name="Picture 4" descr="Sensors | Free Full-Text | Cybersecurity Testing for Automotive Domain: A  Survey">
            <a:extLst>
              <a:ext uri="{FF2B5EF4-FFF2-40B4-BE49-F238E27FC236}">
                <a16:creationId xmlns:a16="http://schemas.microsoft.com/office/drawing/2014/main" id="{56787128-2852-F5C8-79BF-6B884B7F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4375276"/>
            <a:ext cx="9429792" cy="795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FE990-D08F-2B04-9204-A7F3C7982830}"/>
              </a:ext>
            </a:extLst>
          </p:cNvPr>
          <p:cNvSpPr txBox="1"/>
          <p:nvPr/>
        </p:nvSpPr>
        <p:spPr>
          <a:xfrm>
            <a:off x="16840200" y="5715000"/>
            <a:ext cx="5410200" cy="990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D4721-619C-EF71-8DDE-A5D2973382D1}"/>
              </a:ext>
            </a:extLst>
          </p:cNvPr>
          <p:cNvSpPr txBox="1"/>
          <p:nvPr/>
        </p:nvSpPr>
        <p:spPr>
          <a:xfrm>
            <a:off x="16544904" y="11277600"/>
            <a:ext cx="5410200" cy="990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5D0CA29F-FB85-2740-3919-AB599AFC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43" y="221078"/>
            <a:ext cx="1295768" cy="8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58FC7F07-8370-D6A4-376C-98F85938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256" y="351930"/>
            <a:ext cx="2415888" cy="5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0E0D88C0-7E93-A048-7F02-151FD63DE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4" y="162870"/>
            <a:ext cx="954348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7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2"/>
    </mc:Choice>
    <mc:Fallback xmlns="">
      <p:transition spd="slow" advTm="533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40e1d6-45e7-41f1-8d50-8ccc3411e7ae" xsi:nil="true"/>
    <lcf76f155ced4ddcb4097134ff3c332f xmlns="3bc39835-a4fa-4232-a3ec-e82656a9dfb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446F3B47696E41A00C0FECD554D7C1" ma:contentTypeVersion="14" ma:contentTypeDescription="Create a new document." ma:contentTypeScope="" ma:versionID="246eea114c28b1d4da5e3ef9e628b794">
  <xsd:schema xmlns:xsd="http://www.w3.org/2001/XMLSchema" xmlns:xs="http://www.w3.org/2001/XMLSchema" xmlns:p="http://schemas.microsoft.com/office/2006/metadata/properties" xmlns:ns2="3bc39835-a4fa-4232-a3ec-e82656a9dfb5" xmlns:ns3="d240e1d6-45e7-41f1-8d50-8ccc3411e7ae" targetNamespace="http://schemas.microsoft.com/office/2006/metadata/properties" ma:root="true" ma:fieldsID="9b69d5fce652d6d16d51d13eb794c6f7" ns2:_="" ns3:_="">
    <xsd:import namespace="3bc39835-a4fa-4232-a3ec-e82656a9dfb5"/>
    <xsd:import namespace="d240e1d6-45e7-41f1-8d50-8ccc3411e7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c39835-a4fa-4232-a3ec-e82656a9df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b9b6820-98ee-4edd-8f62-ebd328b35e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0e1d6-45e7-41f1-8d50-8ccc3411e7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b7b7e011-0202-42a6-9430-c21d59c5d027}" ma:internalName="TaxCatchAll" ma:showField="CatchAllData" ma:web="d240e1d6-45e7-41f1-8d50-8ccc3411e7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27E2D-2089-49B5-8F57-5868CD0CB793}">
  <ds:schemaRefs>
    <ds:schemaRef ds:uri="http://purl.org/dc/dcmitype/"/>
    <ds:schemaRef ds:uri="http://www.w3.org/XML/1998/namespace"/>
    <ds:schemaRef ds:uri="http://schemas.microsoft.com/office/2006/documentManagement/types"/>
    <ds:schemaRef ds:uri="3bc39835-a4fa-4232-a3ec-e82656a9dfb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240e1d6-45e7-41f1-8d50-8ccc3411e7ae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2F0F31-DD54-45A4-8E37-48E342E514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3F6685-8C0A-4D41-8705-DED3225DC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c39835-a4fa-4232-a3ec-e82656a9dfb5"/>
    <ds:schemaRef ds:uri="d240e1d6-45e7-41f1-8d50-8ccc3411e7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8537</TotalTime>
  <Words>1507</Words>
  <Application>Microsoft Office PowerPoint</Application>
  <PresentationFormat>Custom</PresentationFormat>
  <Paragraphs>334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Pitch Deck - Secure Elements</dc:title>
  <cp:lastModifiedBy>Saket Mohan</cp:lastModifiedBy>
  <cp:revision>24</cp:revision>
  <cp:lastPrinted>2024-02-18T16:13:08Z</cp:lastPrinted>
  <dcterms:created xsi:type="dcterms:W3CDTF">2006-08-16T00:00:00Z</dcterms:created>
  <dcterms:modified xsi:type="dcterms:W3CDTF">2024-09-02T17:14:00Z</dcterms:modified>
  <dc:identifier>DAFwt6y2Tn8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0x0101000C446F3B47696E41A00C0FECD554D7C1</vt:lpwstr>
  </property>
  <property fmtid="{D5CDD505-2E9C-101B-9397-08002B2CF9AE}" pid="3" name="MediaServiceImageTags">
    <vt:lpwstr/>
  </property>
</Properties>
</file>